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0" r:id="rId1"/>
  </p:sldMasterIdLst>
  <p:notesMasterIdLst>
    <p:notesMasterId r:id="rId19"/>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Lst>
  <p:sldSz cx="10287000" cy="10287000"/>
  <p:notesSz cx="6858000" cy="9144000"/>
  <p:embeddedFontLst>
    <p:embeddedFont>
      <p:font typeface="Trebuchet MS" panose="020B0603020202020204" pitchFamily="34" charset="0"/>
      <p:regular r:id="rId20"/>
      <p:bold r:id="rId21"/>
      <p:italic r:id="rId22"/>
      <p:boldItalic r:id="rId23"/>
    </p:embeddedFont>
    <p:embeddedFont>
      <p:font typeface="Roca Two" panose="020B0604020202020204" charset="0"/>
      <p:regular r:id="rId24"/>
    </p:embeddedFont>
    <p:embeddedFont>
      <p:font typeface="Arimo Bold" panose="020B0604020202020204" charset="0"/>
      <p:regular r:id="rId25"/>
    </p:embeddedFont>
    <p:embeddedFont>
      <p:font typeface="Calibri" panose="020F0502020204030204" pitchFamily="34" charset="0"/>
      <p:regular r:id="rId26"/>
      <p:bold r:id="rId27"/>
      <p:italic r:id="rId28"/>
      <p:boldItalic r:id="rId29"/>
    </p:embeddedFont>
    <p:embeddedFont>
      <p:font typeface="Canva Sans 1 Bold" panose="020B0604020202020204" charset="0"/>
      <p:regular r:id="rId30"/>
    </p:embeddedFont>
    <p:embeddedFont>
      <p:font typeface="Canva Sans 2 Bold" panose="020B0604020202020204" charset="0"/>
      <p:regular r:id="rId31"/>
    </p:embeddedFont>
    <p:embeddedFont>
      <p:font typeface="Wingdings 3" panose="05040102010807070707" pitchFamily="18" charset="2"/>
      <p:regular r:id="rId32"/>
    </p:embeddedFont>
    <p:embeddedFont>
      <p:font typeface="Arimo" panose="020B0604020202020204" charset="0"/>
      <p:regular r:id="rId33"/>
    </p:embeddedFont>
    <p:embeddedFont>
      <p:font typeface="Canva Sans 2"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156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B7E62-DCBB-45CD-8389-EA9132C4A167}" type="datetimeFigureOut">
              <a:rPr lang="en-US" smtClean="0"/>
              <a:t>2/22/2025</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02F19-9498-48A7-A64A-ED033BD3327D}" type="slidenum">
              <a:rPr lang="en-US" smtClean="0"/>
              <a:t>‹#›</a:t>
            </a:fld>
            <a:endParaRPr lang="en-US"/>
          </a:p>
        </p:txBody>
      </p:sp>
    </p:spTree>
    <p:extLst>
      <p:ext uri="{BB962C8B-B14F-4D97-AF65-F5344CB8AC3E}">
        <p14:creationId xmlns:p14="http://schemas.microsoft.com/office/powerpoint/2010/main" val="271607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A02F19-9498-48A7-A64A-ED033BD3327D}" type="slidenum">
              <a:rPr lang="en-US" smtClean="0"/>
              <a:t>4</a:t>
            </a:fld>
            <a:endParaRPr lang="en-US"/>
          </a:p>
        </p:txBody>
      </p:sp>
    </p:spTree>
    <p:extLst>
      <p:ext uri="{BB962C8B-B14F-4D97-AF65-F5344CB8AC3E}">
        <p14:creationId xmlns:p14="http://schemas.microsoft.com/office/powerpoint/2010/main" val="3315625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9525" y="-12702"/>
            <a:ext cx="10316030" cy="10312403"/>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71920" y="3606801"/>
            <a:ext cx="6555059" cy="2469453"/>
          </a:xfrm>
        </p:spPr>
        <p:txBody>
          <a:bodyPr anchor="b">
            <a:noAutofit/>
          </a:bodyPr>
          <a:lstStyle>
            <a:lvl1pPr algn="r">
              <a:defRPr sz="6075">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71920" y="6076252"/>
            <a:ext cx="6555059" cy="1645349"/>
          </a:xfrm>
        </p:spPr>
        <p:txBody>
          <a:bodyPr anchor="t"/>
          <a:lstStyle>
            <a:lvl1pPr marL="0" indent="0" algn="r">
              <a:buNone/>
              <a:defRPr>
                <a:solidFill>
                  <a:schemeClr val="tx1">
                    <a:lumMod val="50000"/>
                    <a:lumOff val="50000"/>
                  </a:schemeClr>
                </a:solidFill>
              </a:defRPr>
            </a:lvl1pPr>
            <a:lvl2pPr marL="514350" indent="0" algn="ctr">
              <a:buNone/>
              <a:defRPr>
                <a:solidFill>
                  <a:schemeClr val="tx1">
                    <a:tint val="75000"/>
                  </a:schemeClr>
                </a:solidFill>
              </a:defRPr>
            </a:lvl2pPr>
            <a:lvl3pPr marL="1028700" indent="0" algn="ctr">
              <a:buNone/>
              <a:defRPr>
                <a:solidFill>
                  <a:schemeClr val="tx1">
                    <a:tint val="75000"/>
                  </a:schemeClr>
                </a:solidFill>
              </a:defRPr>
            </a:lvl3pPr>
            <a:lvl4pPr marL="1543050" indent="0" algn="ctr">
              <a:buNone/>
              <a:defRPr>
                <a:solidFill>
                  <a:schemeClr val="tx1">
                    <a:tint val="75000"/>
                  </a:schemeClr>
                </a:solidFill>
              </a:defRPr>
            </a:lvl4pPr>
            <a:lvl5pPr marL="2057400" indent="0" algn="ctr">
              <a:buNone/>
              <a:defRPr>
                <a:solidFill>
                  <a:schemeClr val="tx1">
                    <a:tint val="75000"/>
                  </a:schemeClr>
                </a:solidFill>
              </a:defRPr>
            </a:lvl5pPr>
            <a:lvl6pPr marL="2571750" indent="0" algn="ctr">
              <a:buNone/>
              <a:defRPr>
                <a:solidFill>
                  <a:schemeClr val="tx1">
                    <a:tint val="75000"/>
                  </a:schemeClr>
                </a:solidFill>
              </a:defRPr>
            </a:lvl6pPr>
            <a:lvl7pPr marL="3086100" indent="0" algn="ctr">
              <a:buNone/>
              <a:defRPr>
                <a:solidFill>
                  <a:schemeClr val="tx1">
                    <a:tint val="75000"/>
                  </a:schemeClr>
                </a:solidFill>
              </a:defRPr>
            </a:lvl7pPr>
            <a:lvl8pPr marL="3600450" indent="0" algn="ctr">
              <a:buNone/>
              <a:defRPr>
                <a:solidFill>
                  <a:schemeClr val="tx1">
                    <a:tint val="75000"/>
                  </a:schemeClr>
                </a:solidFill>
              </a:defRPr>
            </a:lvl8pPr>
            <a:lvl9pPr marL="41148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408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141178" cy="5105400"/>
          </a:xfrm>
        </p:spPr>
        <p:txBody>
          <a:bodyPr anchor="ctr">
            <a:normAutofit/>
          </a:bodyPr>
          <a:lstStyle>
            <a:lvl1pPr algn="l">
              <a:defRPr sz="495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6705600"/>
            <a:ext cx="7141178" cy="2356443"/>
          </a:xfrm>
        </p:spPr>
        <p:txBody>
          <a:bodyPr anchor="ctr">
            <a:normAutofit/>
          </a:bodyPr>
          <a:lstStyle>
            <a:lvl1pPr marL="0" indent="0" algn="l">
              <a:buNone/>
              <a:defRPr sz="2025">
                <a:solidFill>
                  <a:schemeClr val="tx1">
                    <a:lumMod val="75000"/>
                    <a:lumOff val="2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210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1746" y="914400"/>
            <a:ext cx="6831205" cy="4533900"/>
          </a:xfrm>
        </p:spPr>
        <p:txBody>
          <a:bodyPr anchor="ctr">
            <a:normAutofit/>
          </a:bodyPr>
          <a:lstStyle>
            <a:lvl1pPr algn="l">
              <a:defRPr sz="495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238708" y="5448300"/>
            <a:ext cx="6097280" cy="571500"/>
          </a:xfrm>
        </p:spPr>
        <p:txBody>
          <a:bodyPr anchor="ctr">
            <a:noAutofit/>
          </a:bodyPr>
          <a:lstStyle>
            <a:lvl1pPr marL="0" indent="0">
              <a:buFontTx/>
              <a:buNone/>
              <a:defRPr sz="1800">
                <a:solidFill>
                  <a:schemeClr val="tx1">
                    <a:lumMod val="50000"/>
                    <a:lumOff val="50000"/>
                  </a:schemeClr>
                </a:solidFill>
              </a:defRPr>
            </a:lvl1pPr>
            <a:lvl2pPr marL="514350" indent="0">
              <a:buFontTx/>
              <a:buNone/>
              <a:defRPr/>
            </a:lvl2pPr>
            <a:lvl3pPr marL="1028700" indent="0">
              <a:buFontTx/>
              <a:buNone/>
              <a:defRPr/>
            </a:lvl3pPr>
            <a:lvl4pPr marL="1543050" indent="0">
              <a:buFontTx/>
              <a:buNone/>
              <a:defRPr/>
            </a:lvl4pPr>
            <a:lvl5pPr marL="20574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5799" y="6705600"/>
            <a:ext cx="7141179" cy="2356443"/>
          </a:xfrm>
        </p:spPr>
        <p:txBody>
          <a:bodyPr anchor="ctr">
            <a:normAutofit/>
          </a:bodyPr>
          <a:lstStyle>
            <a:lvl1pPr marL="0" indent="0" algn="l">
              <a:buNone/>
              <a:defRPr sz="2025">
                <a:solidFill>
                  <a:schemeClr val="tx1">
                    <a:lumMod val="75000"/>
                    <a:lumOff val="2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543050" y="1185567"/>
            <a:ext cx="514484" cy="877164"/>
          </a:xfrm>
          <a:prstGeom prst="rect">
            <a:avLst/>
          </a:prstGeom>
        </p:spPr>
        <p:txBody>
          <a:bodyPr vert="horz" lIns="102870" tIns="51435" rIns="102870" bIns="51435" rtlCol="0" anchor="ctr">
            <a:noAutofit/>
          </a:bodyPr>
          <a:lstStyle/>
          <a:p>
            <a:pPr lvl="0"/>
            <a:r>
              <a:rPr lang="en-US" sz="9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591162" y="4329834"/>
            <a:ext cx="514484" cy="877164"/>
          </a:xfrm>
          <a:prstGeom prst="rect">
            <a:avLst/>
          </a:prstGeom>
        </p:spPr>
        <p:txBody>
          <a:bodyPr vert="horz" lIns="102870" tIns="51435" rIns="102870" bIns="51435" rtlCol="0" anchor="ctr">
            <a:noAutofit/>
          </a:bodyPr>
          <a:lstStyle/>
          <a:p>
            <a:pPr lvl="0"/>
            <a:r>
              <a:rPr lang="en-US" sz="9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5691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799" y="2897982"/>
            <a:ext cx="7141179" cy="3893190"/>
          </a:xfrm>
        </p:spPr>
        <p:txBody>
          <a:bodyPr anchor="b">
            <a:normAutofit/>
          </a:bodyPr>
          <a:lstStyle>
            <a:lvl1pPr algn="l">
              <a:defRPr sz="495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799" y="6791172"/>
            <a:ext cx="7141179" cy="2270871"/>
          </a:xfrm>
        </p:spPr>
        <p:txBody>
          <a:bodyPr anchor="t">
            <a:normAutofit/>
          </a:bodyPr>
          <a:lstStyle>
            <a:lvl1pPr marL="0" indent="0" algn="l">
              <a:buNone/>
              <a:defRPr sz="2025">
                <a:solidFill>
                  <a:schemeClr val="tx1">
                    <a:lumMod val="75000"/>
                    <a:lumOff val="25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4584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71746" y="914400"/>
            <a:ext cx="6831205" cy="4533900"/>
          </a:xfrm>
        </p:spPr>
        <p:txBody>
          <a:bodyPr anchor="ctr">
            <a:normAutofit/>
          </a:bodyPr>
          <a:lstStyle>
            <a:lvl1pPr algn="l">
              <a:defRPr sz="495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85796" y="6019800"/>
            <a:ext cx="7141181" cy="771372"/>
          </a:xfrm>
        </p:spPr>
        <p:txBody>
          <a:bodyPr anchor="b">
            <a:noAutofit/>
          </a:bodyPr>
          <a:lstStyle>
            <a:lvl1pPr marL="0" indent="0">
              <a:buFontTx/>
              <a:buNone/>
              <a:defRPr sz="2700">
                <a:solidFill>
                  <a:schemeClr val="tx1">
                    <a:lumMod val="75000"/>
                    <a:lumOff val="25000"/>
                  </a:schemeClr>
                </a:solidFill>
              </a:defRPr>
            </a:lvl1pPr>
            <a:lvl2pPr marL="514350" indent="0">
              <a:buFontTx/>
              <a:buNone/>
              <a:defRPr/>
            </a:lvl2pPr>
            <a:lvl3pPr marL="1028700" indent="0">
              <a:buFontTx/>
              <a:buNone/>
              <a:defRPr/>
            </a:lvl3pPr>
            <a:lvl4pPr marL="1543050" indent="0">
              <a:buFontTx/>
              <a:buNone/>
              <a:defRPr/>
            </a:lvl4pPr>
            <a:lvl5pPr marL="20574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5799" y="6791172"/>
            <a:ext cx="7141179" cy="2270871"/>
          </a:xfrm>
        </p:spPr>
        <p:txBody>
          <a:bodyPr anchor="t">
            <a:normAutofit/>
          </a:bodyPr>
          <a:lstStyle>
            <a:lvl1pPr marL="0" indent="0" algn="l">
              <a:buNone/>
              <a:defRPr sz="2025">
                <a:solidFill>
                  <a:schemeClr val="tx1">
                    <a:lumMod val="50000"/>
                    <a:lumOff val="50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543050" y="1185567"/>
            <a:ext cx="514484" cy="877164"/>
          </a:xfrm>
          <a:prstGeom prst="rect">
            <a:avLst/>
          </a:prstGeom>
        </p:spPr>
        <p:txBody>
          <a:bodyPr vert="horz" lIns="102870" tIns="51435" rIns="102870" bIns="51435" rtlCol="0" anchor="ctr">
            <a:noAutofit/>
          </a:bodyPr>
          <a:lstStyle/>
          <a:p>
            <a:pPr lvl="0"/>
            <a:r>
              <a:rPr lang="en-US" sz="9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7591162" y="4329834"/>
            <a:ext cx="514484" cy="877164"/>
          </a:xfrm>
          <a:prstGeom prst="rect">
            <a:avLst/>
          </a:prstGeom>
        </p:spPr>
        <p:txBody>
          <a:bodyPr vert="horz" lIns="102870" tIns="51435" rIns="102870" bIns="51435" rtlCol="0" anchor="ctr">
            <a:noAutofit/>
          </a:bodyPr>
          <a:lstStyle/>
          <a:p>
            <a:pPr lvl="0"/>
            <a:r>
              <a:rPr lang="en-US" sz="9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9744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92830" y="914400"/>
            <a:ext cx="7134148" cy="4533900"/>
          </a:xfrm>
        </p:spPr>
        <p:txBody>
          <a:bodyPr anchor="ctr">
            <a:normAutofit/>
          </a:bodyPr>
          <a:lstStyle>
            <a:lvl1pPr algn="l">
              <a:defRPr sz="495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85796" y="6019800"/>
            <a:ext cx="7141181" cy="771372"/>
          </a:xfrm>
        </p:spPr>
        <p:txBody>
          <a:bodyPr anchor="b">
            <a:noAutofit/>
          </a:bodyPr>
          <a:lstStyle>
            <a:lvl1pPr marL="0" indent="0">
              <a:buFontTx/>
              <a:buNone/>
              <a:defRPr sz="2700">
                <a:solidFill>
                  <a:schemeClr val="accent1"/>
                </a:solidFill>
              </a:defRPr>
            </a:lvl1pPr>
            <a:lvl2pPr marL="514350" indent="0">
              <a:buFontTx/>
              <a:buNone/>
              <a:defRPr/>
            </a:lvl2pPr>
            <a:lvl3pPr marL="1028700" indent="0">
              <a:buFontTx/>
              <a:buNone/>
              <a:defRPr/>
            </a:lvl3pPr>
            <a:lvl4pPr marL="1543050" indent="0">
              <a:buFontTx/>
              <a:buNone/>
              <a:defRPr/>
            </a:lvl4pPr>
            <a:lvl5pPr marL="20574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5799" y="6791172"/>
            <a:ext cx="7141179" cy="2270871"/>
          </a:xfrm>
        </p:spPr>
        <p:txBody>
          <a:bodyPr anchor="t">
            <a:normAutofit/>
          </a:bodyPr>
          <a:lstStyle>
            <a:lvl1pPr marL="0" indent="0" algn="l">
              <a:buNone/>
              <a:defRPr sz="2025">
                <a:solidFill>
                  <a:schemeClr val="tx1">
                    <a:lumMod val="50000"/>
                    <a:lumOff val="50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3677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577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476" y="914401"/>
            <a:ext cx="1101164"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799" y="914401"/>
            <a:ext cx="5844404" cy="787717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954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91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799" y="4051303"/>
            <a:ext cx="7141179" cy="2739872"/>
          </a:xfrm>
        </p:spPr>
        <p:txBody>
          <a:bodyPr anchor="b"/>
          <a:lstStyle>
            <a:lvl1pPr algn="l">
              <a:defRPr sz="45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799" y="6791172"/>
            <a:ext cx="7141179" cy="1290600"/>
          </a:xfrm>
        </p:spPr>
        <p:txBody>
          <a:bodyPr anchor="t"/>
          <a:lstStyle>
            <a:lvl1pPr marL="0" indent="0" algn="l">
              <a:buNone/>
              <a:defRPr sz="2250">
                <a:solidFill>
                  <a:schemeClr val="tx1">
                    <a:lumMod val="50000"/>
                    <a:lumOff val="50000"/>
                  </a:schemeClr>
                </a:solidFill>
              </a:defRPr>
            </a:lvl1pPr>
            <a:lvl2pPr marL="514350" indent="0">
              <a:buNone/>
              <a:defRPr sz="2025">
                <a:solidFill>
                  <a:schemeClr val="tx1">
                    <a:tint val="75000"/>
                  </a:schemeClr>
                </a:solidFill>
              </a:defRPr>
            </a:lvl2pPr>
            <a:lvl3pPr marL="1028700" indent="0">
              <a:buNone/>
              <a:defRPr sz="1800">
                <a:solidFill>
                  <a:schemeClr val="tx1">
                    <a:tint val="75000"/>
                  </a:schemeClr>
                </a:solidFill>
              </a:defRPr>
            </a:lvl3pPr>
            <a:lvl4pPr marL="1543050" indent="0">
              <a:buNone/>
              <a:defRPr sz="1575">
                <a:solidFill>
                  <a:schemeClr val="tx1">
                    <a:tint val="75000"/>
                  </a:schemeClr>
                </a:solidFill>
              </a:defRPr>
            </a:lvl4pPr>
            <a:lvl5pPr marL="2057400" indent="0">
              <a:buNone/>
              <a:defRPr sz="1575">
                <a:solidFill>
                  <a:schemeClr val="tx1">
                    <a:tint val="75000"/>
                  </a:schemeClr>
                </a:solidFill>
              </a:defRPr>
            </a:lvl5pPr>
            <a:lvl6pPr marL="2571750" indent="0">
              <a:buNone/>
              <a:defRPr sz="1575">
                <a:solidFill>
                  <a:schemeClr val="tx1">
                    <a:tint val="75000"/>
                  </a:schemeClr>
                </a:solidFill>
              </a:defRPr>
            </a:lvl6pPr>
            <a:lvl7pPr marL="3086100" indent="0">
              <a:buNone/>
              <a:defRPr sz="1575">
                <a:solidFill>
                  <a:schemeClr val="tx1">
                    <a:tint val="75000"/>
                  </a:schemeClr>
                </a:solidFill>
              </a:defRPr>
            </a:lvl7pPr>
            <a:lvl8pPr marL="3600450" indent="0">
              <a:buNone/>
              <a:defRPr sz="1575">
                <a:solidFill>
                  <a:schemeClr val="tx1">
                    <a:tint val="75000"/>
                  </a:schemeClr>
                </a:solidFill>
              </a:defRPr>
            </a:lvl8pPr>
            <a:lvl9pPr marL="4114800" indent="0">
              <a:buNone/>
              <a:defRPr sz="1575">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835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141178" cy="19812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3240884"/>
            <a:ext cx="3474123" cy="5821158"/>
          </a:xfrm>
        </p:spPr>
        <p:txBody>
          <a:bodyPr>
            <a:normAutofit/>
          </a:bodyPr>
          <a:lstStyle>
            <a:lvl1pPr>
              <a:defRPr sz="2025"/>
            </a:lvl1pPr>
            <a:lvl2pPr>
              <a:defRPr sz="1800"/>
            </a:lvl2pPr>
            <a:lvl3pPr>
              <a:defRPr sz="1575"/>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52854" y="3240886"/>
            <a:ext cx="3474124" cy="5821160"/>
          </a:xfrm>
        </p:spPr>
        <p:txBody>
          <a:bodyPr>
            <a:normAutofit/>
          </a:bodyPr>
          <a:lstStyle>
            <a:lvl1pPr>
              <a:defRPr sz="2025"/>
            </a:lvl1pPr>
            <a:lvl2pPr>
              <a:defRPr sz="1800"/>
            </a:lvl2pPr>
            <a:lvl3pPr>
              <a:defRPr sz="1575"/>
            </a:lvl3pPr>
            <a:lvl4pPr>
              <a:defRPr sz="1350"/>
            </a:lvl4pPr>
            <a:lvl5pPr>
              <a:defRPr sz="1350"/>
            </a:lvl5pPr>
            <a:lvl6pPr>
              <a:defRPr sz="1350"/>
            </a:lvl6pPr>
            <a:lvl7pPr>
              <a:defRPr sz="1350"/>
            </a:lvl7pPr>
            <a:lvl8pPr>
              <a:defRPr sz="1350"/>
            </a:lvl8pPr>
            <a:lvl9pPr>
              <a:defRPr sz="13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1079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141177" cy="19812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85799" y="3241475"/>
            <a:ext cx="3477006" cy="864393"/>
          </a:xfrm>
        </p:spPr>
        <p:txBody>
          <a:bodyPr anchor="b">
            <a:noAutofit/>
          </a:bodyPr>
          <a:lstStyle>
            <a:lvl1pPr marL="0" indent="0">
              <a:buNone/>
              <a:defRPr sz="2700" b="0"/>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smtClean="0"/>
              <a:t>Edit Master text styles</a:t>
            </a:r>
          </a:p>
        </p:txBody>
      </p:sp>
      <p:sp>
        <p:nvSpPr>
          <p:cNvPr id="4" name="Content Placeholder 3"/>
          <p:cNvSpPr>
            <a:spLocks noGrp="1"/>
          </p:cNvSpPr>
          <p:nvPr>
            <p:ph sz="half" idx="2"/>
          </p:nvPr>
        </p:nvSpPr>
        <p:spPr>
          <a:xfrm>
            <a:off x="685799" y="4105870"/>
            <a:ext cx="3477006"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349970" y="3241475"/>
            <a:ext cx="3477006" cy="864393"/>
          </a:xfrm>
        </p:spPr>
        <p:txBody>
          <a:bodyPr anchor="b">
            <a:noAutofit/>
          </a:bodyPr>
          <a:lstStyle>
            <a:lvl1pPr marL="0" indent="0">
              <a:buNone/>
              <a:defRPr sz="2700" b="0"/>
            </a:lvl1pPr>
            <a:lvl2pPr marL="514350" indent="0">
              <a:buNone/>
              <a:defRPr sz="2250" b="1"/>
            </a:lvl2pPr>
            <a:lvl3pPr marL="1028700" indent="0">
              <a:buNone/>
              <a:defRPr sz="2025" b="1"/>
            </a:lvl3pPr>
            <a:lvl4pPr marL="1543050" indent="0">
              <a:buNone/>
              <a:defRPr sz="1800" b="1"/>
            </a:lvl4pPr>
            <a:lvl5pPr marL="2057400" indent="0">
              <a:buNone/>
              <a:defRPr sz="1800" b="1"/>
            </a:lvl5pPr>
            <a:lvl6pPr marL="2571750" indent="0">
              <a:buNone/>
              <a:defRPr sz="1800" b="1"/>
            </a:lvl6pPr>
            <a:lvl7pPr marL="3086100" indent="0">
              <a:buNone/>
              <a:defRPr sz="1800" b="1"/>
            </a:lvl7pPr>
            <a:lvl8pPr marL="3600450" indent="0">
              <a:buNone/>
              <a:defRPr sz="1800" b="1"/>
            </a:lvl8pPr>
            <a:lvl9pPr marL="4114800" indent="0">
              <a:buNone/>
              <a:defRPr sz="1800" b="1"/>
            </a:lvl9pPr>
          </a:lstStyle>
          <a:p>
            <a:pPr lvl="0"/>
            <a:r>
              <a:rPr lang="en-US" smtClean="0"/>
              <a:t>Edit Master text styles</a:t>
            </a:r>
          </a:p>
        </p:txBody>
      </p:sp>
      <p:sp>
        <p:nvSpPr>
          <p:cNvPr id="6" name="Content Placeholder 5"/>
          <p:cNvSpPr>
            <a:spLocks noGrp="1"/>
          </p:cNvSpPr>
          <p:nvPr>
            <p:ph sz="quarter" idx="4"/>
          </p:nvPr>
        </p:nvSpPr>
        <p:spPr>
          <a:xfrm>
            <a:off x="4349970" y="4105870"/>
            <a:ext cx="3477006"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76300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799" y="914400"/>
            <a:ext cx="7141178"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3168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403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99" y="2247906"/>
            <a:ext cx="3138955" cy="1917699"/>
          </a:xfrm>
        </p:spPr>
        <p:txBody>
          <a:bodyPr anchor="b">
            <a:normAutofit/>
          </a:bodyPr>
          <a:lstStyle>
            <a:lvl1pPr>
              <a:defRPr sz="2250"/>
            </a:lvl1pPr>
          </a:lstStyle>
          <a:p>
            <a:r>
              <a:rPr lang="en-US" smtClean="0"/>
              <a:t>Click to edit Master title style</a:t>
            </a:r>
            <a:endParaRPr lang="en-US" dirty="0"/>
          </a:p>
        </p:txBody>
      </p:sp>
      <p:sp>
        <p:nvSpPr>
          <p:cNvPr id="3" name="Content Placeholder 2"/>
          <p:cNvSpPr>
            <a:spLocks noGrp="1"/>
          </p:cNvSpPr>
          <p:nvPr>
            <p:ph idx="1"/>
          </p:nvPr>
        </p:nvSpPr>
        <p:spPr>
          <a:xfrm>
            <a:off x="4017685" y="772388"/>
            <a:ext cx="3809292" cy="82896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799" y="4165604"/>
            <a:ext cx="3138955" cy="3876674"/>
          </a:xfrm>
        </p:spPr>
        <p:txBody>
          <a:bodyPr>
            <a:normAutofit/>
          </a:bodyPr>
          <a:lstStyle>
            <a:lvl1pPr marL="0" indent="0">
              <a:buNone/>
              <a:defRPr sz="1575"/>
            </a:lvl1pPr>
            <a:lvl2pPr marL="385763" indent="0">
              <a:buNone/>
              <a:defRPr sz="1181"/>
            </a:lvl2pPr>
            <a:lvl3pPr marL="771525" indent="0">
              <a:buNone/>
              <a:defRPr sz="1013"/>
            </a:lvl3pPr>
            <a:lvl4pPr marL="1157288" indent="0">
              <a:buNone/>
              <a:defRPr sz="844"/>
            </a:lvl4pPr>
            <a:lvl5pPr marL="1543050" indent="0">
              <a:buNone/>
              <a:defRPr sz="844"/>
            </a:lvl5pPr>
            <a:lvl6pPr marL="1928813" indent="0">
              <a:buNone/>
              <a:defRPr sz="844"/>
            </a:lvl6pPr>
            <a:lvl7pPr marL="2314575" indent="0">
              <a:buNone/>
              <a:defRPr sz="844"/>
            </a:lvl7pPr>
            <a:lvl8pPr marL="2700338" indent="0">
              <a:buNone/>
              <a:defRPr sz="844"/>
            </a:lvl8pPr>
            <a:lvl9pPr marL="3086100" indent="0">
              <a:buNone/>
              <a:defRPr sz="844"/>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88028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99" y="7200900"/>
            <a:ext cx="7141178" cy="850107"/>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799" y="914400"/>
            <a:ext cx="7141178" cy="5768577"/>
          </a:xfrm>
        </p:spPr>
        <p:txBody>
          <a:bodyPr anchor="t">
            <a:normAutofit/>
          </a:bodyPr>
          <a:lstStyle>
            <a:lvl1pPr marL="0" indent="0" algn="ctr">
              <a:buNone/>
              <a:defRPr sz="1800"/>
            </a:lvl1pPr>
            <a:lvl2pPr marL="514350" indent="0">
              <a:buNone/>
              <a:defRPr sz="1800"/>
            </a:lvl2pPr>
            <a:lvl3pPr marL="1028700" indent="0">
              <a:buNone/>
              <a:defRPr sz="1800"/>
            </a:lvl3pPr>
            <a:lvl4pPr marL="1543050" indent="0">
              <a:buNone/>
              <a:defRPr sz="1800"/>
            </a:lvl4pPr>
            <a:lvl5pPr marL="2057400" indent="0">
              <a:buNone/>
              <a:defRPr sz="1800"/>
            </a:lvl5pPr>
            <a:lvl6pPr marL="2571750" indent="0">
              <a:buNone/>
              <a:defRPr sz="1800"/>
            </a:lvl6pPr>
            <a:lvl7pPr marL="3086100" indent="0">
              <a:buNone/>
              <a:defRPr sz="1800"/>
            </a:lvl7pPr>
            <a:lvl8pPr marL="3600450" indent="0">
              <a:buNone/>
              <a:defRPr sz="1800"/>
            </a:lvl8pPr>
            <a:lvl9pPr marL="4114800" indent="0">
              <a:buNone/>
              <a:defRPr sz="1800"/>
            </a:lvl9pPr>
          </a:lstStyle>
          <a:p>
            <a:r>
              <a:rPr lang="en-US" smtClean="0"/>
              <a:t>Click icon to add picture</a:t>
            </a:r>
            <a:endParaRPr lang="en-US" dirty="0"/>
          </a:p>
        </p:txBody>
      </p:sp>
      <p:sp>
        <p:nvSpPr>
          <p:cNvPr id="4" name="Text Placeholder 3"/>
          <p:cNvSpPr>
            <a:spLocks noGrp="1"/>
          </p:cNvSpPr>
          <p:nvPr>
            <p:ph type="body" sz="half" idx="2"/>
          </p:nvPr>
        </p:nvSpPr>
        <p:spPr>
          <a:xfrm>
            <a:off x="685799" y="8051007"/>
            <a:ext cx="7141178" cy="1011036"/>
          </a:xfrm>
        </p:spPr>
        <p:txBody>
          <a:bodyPr>
            <a:normAutofit/>
          </a:bodyPr>
          <a:lstStyle>
            <a:lvl1pPr marL="0" indent="0">
              <a:buNone/>
              <a:defRPr sz="1350"/>
            </a:lvl1pPr>
            <a:lvl2pPr marL="514350" indent="0">
              <a:buNone/>
              <a:defRPr sz="1350"/>
            </a:lvl2pPr>
            <a:lvl3pPr marL="1028700" indent="0">
              <a:buNone/>
              <a:defRPr sz="1125"/>
            </a:lvl3pPr>
            <a:lvl4pPr marL="1543050" indent="0">
              <a:buNone/>
              <a:defRPr sz="1013"/>
            </a:lvl4pPr>
            <a:lvl5pPr marL="2057400" indent="0">
              <a:buNone/>
              <a:defRPr sz="1013"/>
            </a:lvl5pPr>
            <a:lvl6pPr marL="2571750" indent="0">
              <a:buNone/>
              <a:defRPr sz="1013"/>
            </a:lvl6pPr>
            <a:lvl7pPr marL="3086100" indent="0">
              <a:buNone/>
              <a:defRPr sz="1013"/>
            </a:lvl7pPr>
            <a:lvl8pPr marL="3600450" indent="0">
              <a:buNone/>
              <a:defRPr sz="1013"/>
            </a:lvl8pPr>
            <a:lvl9pPr marL="4114800" indent="0">
              <a:buNone/>
              <a:defRPr sz="1013"/>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0112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9525" y="-12702"/>
            <a:ext cx="10316031" cy="10312403"/>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0" y="914400"/>
            <a:ext cx="7141177"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799" y="3240886"/>
            <a:ext cx="7141178" cy="582116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80915" y="9062045"/>
            <a:ext cx="769649" cy="547688"/>
          </a:xfrm>
          <a:prstGeom prst="rect">
            <a:avLst/>
          </a:prstGeom>
        </p:spPr>
        <p:txBody>
          <a:bodyPr vert="horz" lIns="91440" tIns="45720" rIns="91440" bIns="45720" rtlCol="0" anchor="ctr"/>
          <a:lstStyle>
            <a:lvl1pPr algn="r">
              <a:defRPr sz="1013">
                <a:solidFill>
                  <a:schemeClr val="tx1">
                    <a:tint val="75000"/>
                  </a:schemeClr>
                </a:solidFill>
              </a:defRPr>
            </a:lvl1pPr>
          </a:lstStyle>
          <a:p>
            <a:fld id="{1D8BD707-D9CF-40AE-B4C6-C98DA3205C09}" type="datetimeFigureOut">
              <a:rPr lang="en-US" smtClean="0"/>
              <a:pPr/>
              <a:t>2/22/2025</a:t>
            </a:fld>
            <a:endParaRPr lang="en-US"/>
          </a:p>
        </p:txBody>
      </p:sp>
      <p:sp>
        <p:nvSpPr>
          <p:cNvPr id="5" name="Footer Placeholder 4"/>
          <p:cNvSpPr>
            <a:spLocks noGrp="1"/>
          </p:cNvSpPr>
          <p:nvPr>
            <p:ph type="ftr" sz="quarter" idx="3"/>
          </p:nvPr>
        </p:nvSpPr>
        <p:spPr>
          <a:xfrm>
            <a:off x="685799" y="9062045"/>
            <a:ext cx="5200845" cy="547688"/>
          </a:xfrm>
          <a:prstGeom prst="rect">
            <a:avLst/>
          </a:prstGeom>
        </p:spPr>
        <p:txBody>
          <a:bodyPr vert="horz" lIns="91440" tIns="45720" rIns="91440" bIns="45720" rtlCol="0" anchor="ctr"/>
          <a:lstStyle>
            <a:lvl1pPr algn="l">
              <a:defRPr sz="101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50260" y="9062045"/>
            <a:ext cx="576718" cy="547688"/>
          </a:xfrm>
          <a:prstGeom prst="rect">
            <a:avLst/>
          </a:prstGeom>
        </p:spPr>
        <p:txBody>
          <a:bodyPr vert="horz" lIns="91440" tIns="45720" rIns="91440" bIns="45720" rtlCol="0" anchor="ctr"/>
          <a:lstStyle>
            <a:lvl1pPr algn="r">
              <a:defRPr sz="1013">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38191939"/>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514350" rtl="0" eaLnBrk="1" latinLnBrk="0" hangingPunct="1">
        <a:spcBef>
          <a:spcPct val="0"/>
        </a:spcBef>
        <a:buNone/>
        <a:defRPr sz="405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85763" indent="-385763" algn="l" defTabSz="514350" rtl="0" eaLnBrk="1" latinLnBrk="0" hangingPunct="1">
        <a:spcBef>
          <a:spcPts val="1125"/>
        </a:spcBef>
        <a:spcAft>
          <a:spcPts val="0"/>
        </a:spcAft>
        <a:buClr>
          <a:schemeClr val="accent1"/>
        </a:buClr>
        <a:buSzPct val="80000"/>
        <a:buFont typeface="Wingdings 3" charset="2"/>
        <a:buChar char=""/>
        <a:defRPr sz="2025" kern="1200">
          <a:solidFill>
            <a:schemeClr val="tx1">
              <a:lumMod val="75000"/>
              <a:lumOff val="25000"/>
            </a:schemeClr>
          </a:solidFill>
          <a:latin typeface="+mn-lt"/>
          <a:ea typeface="+mn-ea"/>
          <a:cs typeface="+mn-cs"/>
        </a:defRPr>
      </a:lvl1pPr>
      <a:lvl2pPr marL="835819" indent="-321469" algn="l" defTabSz="514350" rtl="0" eaLnBrk="1" latinLnBrk="0" hangingPunct="1">
        <a:spcBef>
          <a:spcPts val="1125"/>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2pPr>
      <a:lvl3pPr marL="1285875" indent="-257175" algn="l" defTabSz="514350" rtl="0" eaLnBrk="1" latinLnBrk="0" hangingPunct="1">
        <a:spcBef>
          <a:spcPts val="1125"/>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3pPr>
      <a:lvl4pPr marL="1800225" indent="-257175" algn="l" defTabSz="514350" rtl="0" eaLnBrk="1" latinLnBrk="0" hangingPunct="1">
        <a:spcBef>
          <a:spcPts val="1125"/>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4pPr>
      <a:lvl5pPr marL="2314575" indent="-257175" algn="l" defTabSz="514350" rtl="0" eaLnBrk="1" latinLnBrk="0" hangingPunct="1">
        <a:spcBef>
          <a:spcPts val="1125"/>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5pPr>
      <a:lvl6pPr marL="2828925" indent="-257175" algn="l" defTabSz="514350" rtl="0" eaLnBrk="1" latinLnBrk="0" hangingPunct="1">
        <a:spcBef>
          <a:spcPts val="1125"/>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6pPr>
      <a:lvl7pPr marL="3343275" indent="-257175" algn="l" defTabSz="514350" rtl="0" eaLnBrk="1" latinLnBrk="0" hangingPunct="1">
        <a:spcBef>
          <a:spcPts val="1125"/>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7pPr>
      <a:lvl8pPr marL="3857625" indent="-257175" algn="l" defTabSz="514350" rtl="0" eaLnBrk="1" latinLnBrk="0" hangingPunct="1">
        <a:spcBef>
          <a:spcPts val="1125"/>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8pPr>
      <a:lvl9pPr marL="4371975" indent="-257175" algn="l" defTabSz="514350" rtl="0" eaLnBrk="1" latinLnBrk="0" hangingPunct="1">
        <a:spcBef>
          <a:spcPts val="1125"/>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9pPr>
    </p:bodyStyle>
    <p:otherStyle>
      <a:defPPr>
        <a:defRPr lang="en-US"/>
      </a:defPPr>
      <a:lvl1pPr marL="0" algn="l" defTabSz="514350" rtl="0" eaLnBrk="1" latinLnBrk="0" hangingPunct="1">
        <a:defRPr sz="2025" kern="1200">
          <a:solidFill>
            <a:schemeClr val="tx1"/>
          </a:solidFill>
          <a:latin typeface="+mn-lt"/>
          <a:ea typeface="+mn-ea"/>
          <a:cs typeface="+mn-cs"/>
        </a:defRPr>
      </a:lvl1pPr>
      <a:lvl2pPr marL="514350" algn="l" defTabSz="514350" rtl="0" eaLnBrk="1" latinLnBrk="0" hangingPunct="1">
        <a:defRPr sz="2025" kern="1200">
          <a:solidFill>
            <a:schemeClr val="tx1"/>
          </a:solidFill>
          <a:latin typeface="+mn-lt"/>
          <a:ea typeface="+mn-ea"/>
          <a:cs typeface="+mn-cs"/>
        </a:defRPr>
      </a:lvl2pPr>
      <a:lvl3pPr marL="1028700" algn="l" defTabSz="514350" rtl="0" eaLnBrk="1" latinLnBrk="0" hangingPunct="1">
        <a:defRPr sz="2025" kern="1200">
          <a:solidFill>
            <a:schemeClr val="tx1"/>
          </a:solidFill>
          <a:latin typeface="+mn-lt"/>
          <a:ea typeface="+mn-ea"/>
          <a:cs typeface="+mn-cs"/>
        </a:defRPr>
      </a:lvl3pPr>
      <a:lvl4pPr marL="1543050" algn="l" defTabSz="514350" rtl="0" eaLnBrk="1" latinLnBrk="0" hangingPunct="1">
        <a:defRPr sz="2025" kern="1200">
          <a:solidFill>
            <a:schemeClr val="tx1"/>
          </a:solidFill>
          <a:latin typeface="+mn-lt"/>
          <a:ea typeface="+mn-ea"/>
          <a:cs typeface="+mn-cs"/>
        </a:defRPr>
      </a:lvl4pPr>
      <a:lvl5pPr marL="2057400" algn="l" defTabSz="514350" rtl="0" eaLnBrk="1" latinLnBrk="0" hangingPunct="1">
        <a:defRPr sz="2025" kern="1200">
          <a:solidFill>
            <a:schemeClr val="tx1"/>
          </a:solidFill>
          <a:latin typeface="+mn-lt"/>
          <a:ea typeface="+mn-ea"/>
          <a:cs typeface="+mn-cs"/>
        </a:defRPr>
      </a:lvl5pPr>
      <a:lvl6pPr marL="2571750" algn="l" defTabSz="514350" rtl="0" eaLnBrk="1" latinLnBrk="0" hangingPunct="1">
        <a:defRPr sz="2025" kern="1200">
          <a:solidFill>
            <a:schemeClr val="tx1"/>
          </a:solidFill>
          <a:latin typeface="+mn-lt"/>
          <a:ea typeface="+mn-ea"/>
          <a:cs typeface="+mn-cs"/>
        </a:defRPr>
      </a:lvl6pPr>
      <a:lvl7pPr marL="3086100" algn="l" defTabSz="514350" rtl="0" eaLnBrk="1" latinLnBrk="0" hangingPunct="1">
        <a:defRPr sz="2025" kern="1200">
          <a:solidFill>
            <a:schemeClr val="tx1"/>
          </a:solidFill>
          <a:latin typeface="+mn-lt"/>
          <a:ea typeface="+mn-ea"/>
          <a:cs typeface="+mn-cs"/>
        </a:defRPr>
      </a:lvl7pPr>
      <a:lvl8pPr marL="3600450" algn="l" defTabSz="514350" rtl="0" eaLnBrk="1" latinLnBrk="0" hangingPunct="1">
        <a:defRPr sz="2025" kern="1200">
          <a:solidFill>
            <a:schemeClr val="tx1"/>
          </a:solidFill>
          <a:latin typeface="+mn-lt"/>
          <a:ea typeface="+mn-ea"/>
          <a:cs typeface="+mn-cs"/>
        </a:defRPr>
      </a:lvl8pPr>
      <a:lvl9pPr marL="4114800" algn="l" defTabSz="514350" rtl="0" eaLnBrk="1" latinLnBrk="0" hangingPunct="1">
        <a:defRPr sz="20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32389"/>
            <a:ext cx="10570604" cy="775415"/>
          </a:xfrm>
          <a:custGeom>
            <a:avLst/>
            <a:gdLst/>
            <a:ahLst/>
            <a:cxnLst/>
            <a:rect l="l" t="t" r="r" b="b"/>
            <a:pathLst>
              <a:path w="10570604" h="775415">
                <a:moveTo>
                  <a:pt x="0" y="0"/>
                </a:moveTo>
                <a:lnTo>
                  <a:pt x="10570604" y="0"/>
                </a:lnTo>
                <a:lnTo>
                  <a:pt x="10570604" y="775415"/>
                </a:lnTo>
                <a:lnTo>
                  <a:pt x="0" y="77541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87129" y="2341415"/>
            <a:ext cx="75643" cy="75643"/>
            <a:chOff x="0" y="0"/>
            <a:chExt cx="106852" cy="106852"/>
          </a:xfrm>
        </p:grpSpPr>
        <p:sp>
          <p:nvSpPr>
            <p:cNvPr id="4" name="Freeform 4"/>
            <p:cNvSpPr/>
            <p:nvPr/>
          </p:nvSpPr>
          <p:spPr>
            <a:xfrm>
              <a:off x="0" y="0"/>
              <a:ext cx="106852" cy="106852"/>
            </a:xfrm>
            <a:custGeom>
              <a:avLst/>
              <a:gdLst/>
              <a:ahLst/>
              <a:cxnLst/>
              <a:rect l="l" t="t" r="r" b="b"/>
              <a:pathLst>
                <a:path w="106852" h="106852">
                  <a:moveTo>
                    <a:pt x="53426" y="0"/>
                  </a:moveTo>
                  <a:cubicBezTo>
                    <a:pt x="23920" y="0"/>
                    <a:pt x="0" y="23920"/>
                    <a:pt x="0" y="53426"/>
                  </a:cubicBezTo>
                  <a:cubicBezTo>
                    <a:pt x="0" y="82932"/>
                    <a:pt x="23920" y="106852"/>
                    <a:pt x="53426" y="106852"/>
                  </a:cubicBezTo>
                  <a:cubicBezTo>
                    <a:pt x="82932" y="106852"/>
                    <a:pt x="106852" y="82932"/>
                    <a:pt x="106852" y="53426"/>
                  </a:cubicBezTo>
                  <a:cubicBezTo>
                    <a:pt x="106852" y="23920"/>
                    <a:pt x="82932" y="0"/>
                    <a:pt x="53426" y="0"/>
                  </a:cubicBezTo>
                  <a:close/>
                </a:path>
              </a:pathLst>
            </a:custGeom>
            <a:solidFill>
              <a:srgbClr val="FFFFFF"/>
            </a:solidFill>
          </p:spPr>
        </p:sp>
        <p:sp>
          <p:nvSpPr>
            <p:cNvPr id="5" name="TextBox 5"/>
            <p:cNvSpPr txBox="1"/>
            <p:nvPr/>
          </p:nvSpPr>
          <p:spPr>
            <a:xfrm>
              <a:off x="10017" y="492"/>
              <a:ext cx="86817" cy="96342"/>
            </a:xfrm>
            <a:prstGeom prst="rect">
              <a:avLst/>
            </a:prstGeom>
          </p:spPr>
          <p:txBody>
            <a:bodyPr lIns="50800" tIns="50800" rIns="50800" bIns="50800" rtlCol="0" anchor="ctr"/>
            <a:lstStyle/>
            <a:p>
              <a:pPr algn="ctr">
                <a:lnSpc>
                  <a:spcPts val="2268"/>
                </a:lnSpc>
              </a:pPr>
              <a:endParaRPr/>
            </a:p>
          </p:txBody>
        </p:sp>
      </p:grpSp>
      <p:grpSp>
        <p:nvGrpSpPr>
          <p:cNvPr id="6" name="Group 6"/>
          <p:cNvGrpSpPr/>
          <p:nvPr/>
        </p:nvGrpSpPr>
        <p:grpSpPr>
          <a:xfrm>
            <a:off x="4067142" y="2341415"/>
            <a:ext cx="75643" cy="75643"/>
            <a:chOff x="0" y="0"/>
            <a:chExt cx="106852" cy="106852"/>
          </a:xfrm>
        </p:grpSpPr>
        <p:sp>
          <p:nvSpPr>
            <p:cNvPr id="7" name="Freeform 7"/>
            <p:cNvSpPr/>
            <p:nvPr/>
          </p:nvSpPr>
          <p:spPr>
            <a:xfrm>
              <a:off x="0" y="0"/>
              <a:ext cx="106852" cy="106852"/>
            </a:xfrm>
            <a:custGeom>
              <a:avLst/>
              <a:gdLst/>
              <a:ahLst/>
              <a:cxnLst/>
              <a:rect l="l" t="t" r="r" b="b"/>
              <a:pathLst>
                <a:path w="106852" h="106852">
                  <a:moveTo>
                    <a:pt x="53426" y="0"/>
                  </a:moveTo>
                  <a:cubicBezTo>
                    <a:pt x="23920" y="0"/>
                    <a:pt x="0" y="23920"/>
                    <a:pt x="0" y="53426"/>
                  </a:cubicBezTo>
                  <a:cubicBezTo>
                    <a:pt x="0" y="82932"/>
                    <a:pt x="23920" y="106852"/>
                    <a:pt x="53426" y="106852"/>
                  </a:cubicBezTo>
                  <a:cubicBezTo>
                    <a:pt x="82932" y="106852"/>
                    <a:pt x="106852" y="82932"/>
                    <a:pt x="106852" y="53426"/>
                  </a:cubicBezTo>
                  <a:cubicBezTo>
                    <a:pt x="106852" y="23920"/>
                    <a:pt x="82932" y="0"/>
                    <a:pt x="53426" y="0"/>
                  </a:cubicBezTo>
                  <a:close/>
                </a:path>
              </a:pathLst>
            </a:custGeom>
            <a:solidFill>
              <a:srgbClr val="FFFFFF"/>
            </a:solidFill>
          </p:spPr>
        </p:sp>
        <p:sp>
          <p:nvSpPr>
            <p:cNvPr id="8" name="TextBox 8"/>
            <p:cNvSpPr txBox="1"/>
            <p:nvPr/>
          </p:nvSpPr>
          <p:spPr>
            <a:xfrm>
              <a:off x="10017" y="492"/>
              <a:ext cx="86817" cy="96342"/>
            </a:xfrm>
            <a:prstGeom prst="rect">
              <a:avLst/>
            </a:prstGeom>
          </p:spPr>
          <p:txBody>
            <a:bodyPr lIns="50800" tIns="50800" rIns="50800" bIns="50800" rtlCol="0" anchor="ctr"/>
            <a:lstStyle/>
            <a:p>
              <a:pPr algn="ctr">
                <a:lnSpc>
                  <a:spcPts val="2268"/>
                </a:lnSpc>
              </a:pPr>
              <a:endParaRPr/>
            </a:p>
          </p:txBody>
        </p:sp>
      </p:grpSp>
      <p:grpSp>
        <p:nvGrpSpPr>
          <p:cNvPr id="9" name="Group 9"/>
          <p:cNvGrpSpPr/>
          <p:nvPr/>
        </p:nvGrpSpPr>
        <p:grpSpPr>
          <a:xfrm>
            <a:off x="6218290" y="2341415"/>
            <a:ext cx="75643" cy="75643"/>
            <a:chOff x="0" y="0"/>
            <a:chExt cx="106852" cy="106852"/>
          </a:xfrm>
        </p:grpSpPr>
        <p:sp>
          <p:nvSpPr>
            <p:cNvPr id="10" name="Freeform 10"/>
            <p:cNvSpPr/>
            <p:nvPr/>
          </p:nvSpPr>
          <p:spPr>
            <a:xfrm>
              <a:off x="0" y="0"/>
              <a:ext cx="106852" cy="106852"/>
            </a:xfrm>
            <a:custGeom>
              <a:avLst/>
              <a:gdLst/>
              <a:ahLst/>
              <a:cxnLst/>
              <a:rect l="l" t="t" r="r" b="b"/>
              <a:pathLst>
                <a:path w="106852" h="106852">
                  <a:moveTo>
                    <a:pt x="53426" y="0"/>
                  </a:moveTo>
                  <a:cubicBezTo>
                    <a:pt x="23920" y="0"/>
                    <a:pt x="0" y="23920"/>
                    <a:pt x="0" y="53426"/>
                  </a:cubicBezTo>
                  <a:cubicBezTo>
                    <a:pt x="0" y="82932"/>
                    <a:pt x="23920" y="106852"/>
                    <a:pt x="53426" y="106852"/>
                  </a:cubicBezTo>
                  <a:cubicBezTo>
                    <a:pt x="82932" y="106852"/>
                    <a:pt x="106852" y="82932"/>
                    <a:pt x="106852" y="53426"/>
                  </a:cubicBezTo>
                  <a:cubicBezTo>
                    <a:pt x="106852" y="23920"/>
                    <a:pt x="82932" y="0"/>
                    <a:pt x="53426" y="0"/>
                  </a:cubicBezTo>
                  <a:close/>
                </a:path>
              </a:pathLst>
            </a:custGeom>
            <a:solidFill>
              <a:srgbClr val="FFFFFF"/>
            </a:solidFill>
          </p:spPr>
        </p:sp>
        <p:sp>
          <p:nvSpPr>
            <p:cNvPr id="11" name="TextBox 11"/>
            <p:cNvSpPr txBox="1"/>
            <p:nvPr/>
          </p:nvSpPr>
          <p:spPr>
            <a:xfrm>
              <a:off x="10017" y="492"/>
              <a:ext cx="86817" cy="96342"/>
            </a:xfrm>
            <a:prstGeom prst="rect">
              <a:avLst/>
            </a:prstGeom>
          </p:spPr>
          <p:txBody>
            <a:bodyPr lIns="50800" tIns="50800" rIns="50800" bIns="50800" rtlCol="0" anchor="ctr"/>
            <a:lstStyle/>
            <a:p>
              <a:pPr algn="ctr">
                <a:lnSpc>
                  <a:spcPts val="2268"/>
                </a:lnSpc>
              </a:pPr>
              <a:endParaRPr/>
            </a:p>
          </p:txBody>
        </p:sp>
      </p:grpSp>
      <p:grpSp>
        <p:nvGrpSpPr>
          <p:cNvPr id="12" name="Group 12"/>
          <p:cNvGrpSpPr/>
          <p:nvPr/>
        </p:nvGrpSpPr>
        <p:grpSpPr>
          <a:xfrm>
            <a:off x="8524228" y="2341415"/>
            <a:ext cx="75643" cy="75643"/>
            <a:chOff x="0" y="0"/>
            <a:chExt cx="106852" cy="106852"/>
          </a:xfrm>
        </p:grpSpPr>
        <p:sp>
          <p:nvSpPr>
            <p:cNvPr id="13" name="Freeform 13"/>
            <p:cNvSpPr/>
            <p:nvPr/>
          </p:nvSpPr>
          <p:spPr>
            <a:xfrm>
              <a:off x="0" y="0"/>
              <a:ext cx="106852" cy="106852"/>
            </a:xfrm>
            <a:custGeom>
              <a:avLst/>
              <a:gdLst/>
              <a:ahLst/>
              <a:cxnLst/>
              <a:rect l="l" t="t" r="r" b="b"/>
              <a:pathLst>
                <a:path w="106852" h="106852">
                  <a:moveTo>
                    <a:pt x="53426" y="0"/>
                  </a:moveTo>
                  <a:cubicBezTo>
                    <a:pt x="23920" y="0"/>
                    <a:pt x="0" y="23920"/>
                    <a:pt x="0" y="53426"/>
                  </a:cubicBezTo>
                  <a:cubicBezTo>
                    <a:pt x="0" y="82932"/>
                    <a:pt x="23920" y="106852"/>
                    <a:pt x="53426" y="106852"/>
                  </a:cubicBezTo>
                  <a:cubicBezTo>
                    <a:pt x="82932" y="106852"/>
                    <a:pt x="106852" y="82932"/>
                    <a:pt x="106852" y="53426"/>
                  </a:cubicBezTo>
                  <a:cubicBezTo>
                    <a:pt x="106852" y="23920"/>
                    <a:pt x="82932" y="0"/>
                    <a:pt x="53426" y="0"/>
                  </a:cubicBezTo>
                  <a:close/>
                </a:path>
              </a:pathLst>
            </a:custGeom>
            <a:solidFill>
              <a:srgbClr val="FFFFFF"/>
            </a:solidFill>
          </p:spPr>
        </p:sp>
        <p:sp>
          <p:nvSpPr>
            <p:cNvPr id="14" name="TextBox 14"/>
            <p:cNvSpPr txBox="1"/>
            <p:nvPr/>
          </p:nvSpPr>
          <p:spPr>
            <a:xfrm>
              <a:off x="10017" y="492"/>
              <a:ext cx="86817" cy="96342"/>
            </a:xfrm>
            <a:prstGeom prst="rect">
              <a:avLst/>
            </a:prstGeom>
          </p:spPr>
          <p:txBody>
            <a:bodyPr lIns="50800" tIns="50800" rIns="50800" bIns="50800" rtlCol="0" anchor="ctr"/>
            <a:lstStyle/>
            <a:p>
              <a:pPr algn="ctr">
                <a:lnSpc>
                  <a:spcPts val="2268"/>
                </a:lnSpc>
              </a:pPr>
              <a:endParaRPr/>
            </a:p>
          </p:txBody>
        </p:sp>
      </p:grpSp>
      <p:sp>
        <p:nvSpPr>
          <p:cNvPr id="15" name="Freeform 15"/>
          <p:cNvSpPr/>
          <p:nvPr/>
        </p:nvSpPr>
        <p:spPr>
          <a:xfrm>
            <a:off x="1895123" y="0"/>
            <a:ext cx="6137209" cy="3293575"/>
          </a:xfrm>
          <a:custGeom>
            <a:avLst/>
            <a:gdLst/>
            <a:ahLst/>
            <a:cxnLst/>
            <a:rect l="l" t="t" r="r" b="b"/>
            <a:pathLst>
              <a:path w="6137209" h="3293575">
                <a:moveTo>
                  <a:pt x="0" y="0"/>
                </a:moveTo>
                <a:lnTo>
                  <a:pt x="6137208" y="0"/>
                </a:lnTo>
                <a:lnTo>
                  <a:pt x="6137208" y="3293575"/>
                </a:lnTo>
                <a:lnTo>
                  <a:pt x="0" y="3293575"/>
                </a:lnTo>
                <a:lnTo>
                  <a:pt x="0" y="0"/>
                </a:lnTo>
                <a:close/>
              </a:path>
            </a:pathLst>
          </a:custGeom>
          <a:blipFill>
            <a:blip r:embed="rId4"/>
            <a:stretch>
              <a:fillRect/>
            </a:stretch>
          </a:blipFill>
        </p:spPr>
      </p:sp>
      <p:sp>
        <p:nvSpPr>
          <p:cNvPr id="16" name="Freeform 16"/>
          <p:cNvSpPr/>
          <p:nvPr/>
        </p:nvSpPr>
        <p:spPr>
          <a:xfrm>
            <a:off x="-142867" y="6297113"/>
            <a:ext cx="3811277" cy="4218218"/>
          </a:xfrm>
          <a:custGeom>
            <a:avLst/>
            <a:gdLst/>
            <a:ahLst/>
            <a:cxnLst/>
            <a:rect l="l" t="t" r="r" b="b"/>
            <a:pathLst>
              <a:path w="3811277" h="4218218">
                <a:moveTo>
                  <a:pt x="0" y="0"/>
                </a:moveTo>
                <a:lnTo>
                  <a:pt x="3811277" y="0"/>
                </a:lnTo>
                <a:lnTo>
                  <a:pt x="3811277" y="4218217"/>
                </a:lnTo>
                <a:lnTo>
                  <a:pt x="0" y="4218217"/>
                </a:lnTo>
                <a:lnTo>
                  <a:pt x="0" y="0"/>
                </a:lnTo>
                <a:close/>
              </a:path>
            </a:pathLst>
          </a:custGeom>
          <a:blipFill>
            <a:blip r:embed="rId5"/>
            <a:stretch>
              <a:fillRect l="-15990" t="-32276" b="-11778"/>
            </a:stretch>
          </a:blipFill>
        </p:spPr>
      </p:sp>
      <p:sp>
        <p:nvSpPr>
          <p:cNvPr id="17" name="Freeform 17"/>
          <p:cNvSpPr/>
          <p:nvPr/>
        </p:nvSpPr>
        <p:spPr>
          <a:xfrm>
            <a:off x="2574803" y="7399288"/>
            <a:ext cx="4777849" cy="2908516"/>
          </a:xfrm>
          <a:custGeom>
            <a:avLst/>
            <a:gdLst/>
            <a:ahLst/>
            <a:cxnLst/>
            <a:rect l="l" t="t" r="r" b="b"/>
            <a:pathLst>
              <a:path w="4777849" h="2908516">
                <a:moveTo>
                  <a:pt x="0" y="0"/>
                </a:moveTo>
                <a:lnTo>
                  <a:pt x="4777849" y="0"/>
                </a:lnTo>
                <a:lnTo>
                  <a:pt x="4777849" y="2908516"/>
                </a:lnTo>
                <a:lnTo>
                  <a:pt x="0" y="2908516"/>
                </a:lnTo>
                <a:lnTo>
                  <a:pt x="0" y="0"/>
                </a:lnTo>
                <a:close/>
              </a:path>
            </a:pathLst>
          </a:custGeom>
          <a:blipFill>
            <a:blip r:embed="rId6"/>
            <a:stretch>
              <a:fillRect/>
            </a:stretch>
          </a:blipFill>
        </p:spPr>
      </p:sp>
      <p:sp>
        <p:nvSpPr>
          <p:cNvPr id="18" name="Freeform 18"/>
          <p:cNvSpPr/>
          <p:nvPr/>
        </p:nvSpPr>
        <p:spPr>
          <a:xfrm>
            <a:off x="6423214" y="7780369"/>
            <a:ext cx="3863786" cy="2506631"/>
          </a:xfrm>
          <a:custGeom>
            <a:avLst/>
            <a:gdLst/>
            <a:ahLst/>
            <a:cxnLst/>
            <a:rect l="l" t="t" r="r" b="b"/>
            <a:pathLst>
              <a:path w="3863786" h="2506631">
                <a:moveTo>
                  <a:pt x="0" y="0"/>
                </a:moveTo>
                <a:lnTo>
                  <a:pt x="3863786" y="0"/>
                </a:lnTo>
                <a:lnTo>
                  <a:pt x="3863786" y="2506631"/>
                </a:lnTo>
                <a:lnTo>
                  <a:pt x="0" y="2506631"/>
                </a:lnTo>
                <a:lnTo>
                  <a:pt x="0" y="0"/>
                </a:lnTo>
                <a:close/>
              </a:path>
            </a:pathLst>
          </a:custGeom>
          <a:blipFill>
            <a:blip r:embed="rId7"/>
            <a:stretch>
              <a:fillRect/>
            </a:stretch>
          </a:blipFill>
        </p:spPr>
      </p:sp>
      <p:sp>
        <p:nvSpPr>
          <p:cNvPr id="19" name="TextBox 19"/>
          <p:cNvSpPr txBox="1"/>
          <p:nvPr/>
        </p:nvSpPr>
        <p:spPr>
          <a:xfrm>
            <a:off x="1462326" y="4003289"/>
            <a:ext cx="6584435" cy="1665174"/>
          </a:xfrm>
          <a:prstGeom prst="rect">
            <a:avLst/>
          </a:prstGeom>
        </p:spPr>
        <p:txBody>
          <a:bodyPr lIns="0" tIns="0" rIns="0" bIns="0" rtlCol="0" anchor="t">
            <a:spAutoFit/>
          </a:bodyPr>
          <a:lstStyle/>
          <a:p>
            <a:pPr algn="ctr">
              <a:lnSpc>
                <a:spcPts val="6480"/>
              </a:lnSpc>
            </a:pPr>
            <a:r>
              <a:rPr lang="en-US" sz="6113">
                <a:solidFill>
                  <a:srgbClr val="000000"/>
                </a:solidFill>
                <a:latin typeface="Roca Two"/>
                <a:ea typeface="Roca Two"/>
                <a:cs typeface="Roca Two"/>
                <a:sym typeface="Roca Two"/>
              </a:rPr>
              <a:t>Milestone Project Hotel itc  </a:t>
            </a:r>
          </a:p>
        </p:txBody>
      </p:sp>
      <p:sp>
        <p:nvSpPr>
          <p:cNvPr id="20" name="TextBox 20"/>
          <p:cNvSpPr txBox="1"/>
          <p:nvPr/>
        </p:nvSpPr>
        <p:spPr>
          <a:xfrm>
            <a:off x="1762772" y="3408121"/>
            <a:ext cx="6722965" cy="316229"/>
          </a:xfrm>
          <a:prstGeom prst="rect">
            <a:avLst/>
          </a:prstGeom>
        </p:spPr>
        <p:txBody>
          <a:bodyPr lIns="0" tIns="0" rIns="0" bIns="0" rtlCol="0" anchor="t">
            <a:spAutoFit/>
          </a:bodyPr>
          <a:lstStyle/>
          <a:p>
            <a:pPr marL="0" lvl="0" indent="0" algn="ctr">
              <a:lnSpc>
                <a:spcPts val="2612"/>
              </a:lnSpc>
              <a:spcBef>
                <a:spcPct val="0"/>
              </a:spcBef>
            </a:pPr>
            <a:r>
              <a:rPr lang="en-US" sz="1866" b="1" u="none" spc="41">
                <a:solidFill>
                  <a:srgbClr val="000000"/>
                </a:solidFill>
                <a:latin typeface="Canva Sans 1 Bold"/>
                <a:ea typeface="Canva Sans 1 Bold"/>
                <a:cs typeface="Canva Sans 1 Bold"/>
                <a:sym typeface="Canva Sans 1 Bold"/>
              </a:rPr>
              <a:t>PREMIUM SUITES     FAMILY SUITES     JACUZZI SUITES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D0CA"/>
        </a:solidFill>
        <a:effectLst/>
      </p:bgPr>
    </p:bg>
    <p:spTree>
      <p:nvGrpSpPr>
        <p:cNvPr id="1" name=""/>
        <p:cNvGrpSpPr/>
        <p:nvPr/>
      </p:nvGrpSpPr>
      <p:grpSpPr>
        <a:xfrm>
          <a:off x="0" y="0"/>
          <a:ext cx="0" cy="0"/>
          <a:chOff x="0" y="0"/>
          <a:chExt cx="0" cy="0"/>
        </a:xfrm>
      </p:grpSpPr>
      <p:sp>
        <p:nvSpPr>
          <p:cNvPr id="3" name="Freeform 3"/>
          <p:cNvSpPr/>
          <p:nvPr/>
        </p:nvSpPr>
        <p:spPr>
          <a:xfrm>
            <a:off x="2602953" y="0"/>
            <a:ext cx="4748234" cy="2548172"/>
          </a:xfrm>
          <a:custGeom>
            <a:avLst/>
            <a:gdLst/>
            <a:ahLst/>
            <a:cxnLst/>
            <a:rect l="l" t="t" r="r" b="b"/>
            <a:pathLst>
              <a:path w="4748234" h="2548172">
                <a:moveTo>
                  <a:pt x="0" y="0"/>
                </a:moveTo>
                <a:lnTo>
                  <a:pt x="4748234" y="0"/>
                </a:lnTo>
                <a:lnTo>
                  <a:pt x="4748234" y="2548172"/>
                </a:lnTo>
                <a:lnTo>
                  <a:pt x="0" y="2548172"/>
                </a:lnTo>
                <a:lnTo>
                  <a:pt x="0" y="0"/>
                </a:lnTo>
                <a:close/>
              </a:path>
            </a:pathLst>
          </a:custGeom>
          <a:blipFill>
            <a:blip r:embed="rId2"/>
            <a:stretch>
              <a:fillRect/>
            </a:stretch>
          </a:blipFill>
        </p:spPr>
      </p:sp>
      <p:pic>
        <p:nvPicPr>
          <p:cNvPr id="2" name="Picture 1"/>
          <p:cNvPicPr>
            <a:picLocks noChangeAspect="1"/>
          </p:cNvPicPr>
          <p:nvPr/>
        </p:nvPicPr>
        <p:blipFill>
          <a:blip r:embed="rId3"/>
          <a:stretch>
            <a:fillRect/>
          </a:stretch>
        </p:blipFill>
        <p:spPr>
          <a:xfrm>
            <a:off x="0" y="3021141"/>
            <a:ext cx="10401299" cy="5363006"/>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129932" y="20766"/>
            <a:ext cx="4027137" cy="2015869"/>
          </a:xfrm>
          <a:custGeom>
            <a:avLst/>
            <a:gdLst/>
            <a:ahLst/>
            <a:cxnLst/>
            <a:rect l="l" t="t" r="r" b="b"/>
            <a:pathLst>
              <a:path w="4027137" h="2015869">
                <a:moveTo>
                  <a:pt x="0" y="0"/>
                </a:moveTo>
                <a:lnTo>
                  <a:pt x="4027136" y="0"/>
                </a:lnTo>
                <a:lnTo>
                  <a:pt x="4027136" y="2015868"/>
                </a:lnTo>
                <a:lnTo>
                  <a:pt x="0" y="2015868"/>
                </a:lnTo>
                <a:lnTo>
                  <a:pt x="0" y="0"/>
                </a:lnTo>
                <a:close/>
              </a:path>
            </a:pathLst>
          </a:custGeom>
          <a:blipFill>
            <a:blip r:embed="rId2"/>
            <a:stretch>
              <a:fillRect t="-3604" b="-3604"/>
            </a:stretch>
          </a:blipFill>
        </p:spPr>
      </p:sp>
      <p:grpSp>
        <p:nvGrpSpPr>
          <p:cNvPr id="3" name="Group 3"/>
          <p:cNvGrpSpPr/>
          <p:nvPr/>
        </p:nvGrpSpPr>
        <p:grpSpPr>
          <a:xfrm>
            <a:off x="2402622" y="2786471"/>
            <a:ext cx="3077857" cy="6968210"/>
            <a:chOff x="0" y="0"/>
            <a:chExt cx="810629" cy="1835249"/>
          </a:xfrm>
        </p:grpSpPr>
        <p:sp>
          <p:nvSpPr>
            <p:cNvPr id="4" name="Freeform 4"/>
            <p:cNvSpPr/>
            <p:nvPr/>
          </p:nvSpPr>
          <p:spPr>
            <a:xfrm>
              <a:off x="0" y="0"/>
              <a:ext cx="810629" cy="1835249"/>
            </a:xfrm>
            <a:custGeom>
              <a:avLst/>
              <a:gdLst/>
              <a:ahLst/>
              <a:cxnLst/>
              <a:rect l="l" t="t" r="r" b="b"/>
              <a:pathLst>
                <a:path w="810629" h="1835249">
                  <a:moveTo>
                    <a:pt x="37730" y="0"/>
                  </a:moveTo>
                  <a:lnTo>
                    <a:pt x="772899" y="0"/>
                  </a:lnTo>
                  <a:cubicBezTo>
                    <a:pt x="782905" y="0"/>
                    <a:pt x="792502" y="3975"/>
                    <a:pt x="799578" y="11051"/>
                  </a:cubicBezTo>
                  <a:cubicBezTo>
                    <a:pt x="806654" y="18127"/>
                    <a:pt x="810629" y="27724"/>
                    <a:pt x="810629" y="37730"/>
                  </a:cubicBezTo>
                  <a:lnTo>
                    <a:pt x="810629" y="1797518"/>
                  </a:lnTo>
                  <a:cubicBezTo>
                    <a:pt x="810629" y="1818356"/>
                    <a:pt x="793737" y="1835249"/>
                    <a:pt x="772899" y="1835249"/>
                  </a:cubicBezTo>
                  <a:lnTo>
                    <a:pt x="37730" y="1835249"/>
                  </a:lnTo>
                  <a:cubicBezTo>
                    <a:pt x="27724" y="1835249"/>
                    <a:pt x="18127" y="1831273"/>
                    <a:pt x="11051" y="1824198"/>
                  </a:cubicBezTo>
                  <a:cubicBezTo>
                    <a:pt x="3975" y="1817122"/>
                    <a:pt x="0" y="1807525"/>
                    <a:pt x="0" y="1797518"/>
                  </a:cubicBezTo>
                  <a:lnTo>
                    <a:pt x="0" y="37730"/>
                  </a:lnTo>
                  <a:cubicBezTo>
                    <a:pt x="0" y="27724"/>
                    <a:pt x="3975" y="18127"/>
                    <a:pt x="11051" y="11051"/>
                  </a:cubicBezTo>
                  <a:cubicBezTo>
                    <a:pt x="18127" y="3975"/>
                    <a:pt x="27724" y="0"/>
                    <a:pt x="37730" y="0"/>
                  </a:cubicBezTo>
                  <a:close/>
                </a:path>
              </a:pathLst>
            </a:custGeom>
            <a:solidFill>
              <a:srgbClr val="000000"/>
            </a:solidFill>
          </p:spPr>
        </p:sp>
        <p:sp>
          <p:nvSpPr>
            <p:cNvPr id="5" name="TextBox 5"/>
            <p:cNvSpPr txBox="1"/>
            <p:nvPr/>
          </p:nvSpPr>
          <p:spPr>
            <a:xfrm>
              <a:off x="0" y="-9525"/>
              <a:ext cx="810629" cy="1844774"/>
            </a:xfrm>
            <a:prstGeom prst="rect">
              <a:avLst/>
            </a:prstGeom>
          </p:spPr>
          <p:txBody>
            <a:bodyPr lIns="50800" tIns="50800" rIns="50800" bIns="50800" rtlCol="0" anchor="ctr"/>
            <a:lstStyle/>
            <a:p>
              <a:pPr algn="ctr">
                <a:lnSpc>
                  <a:spcPts val="2268"/>
                </a:lnSpc>
              </a:pPr>
              <a:endParaRPr/>
            </a:p>
          </p:txBody>
        </p:sp>
      </p:grpSp>
      <p:sp>
        <p:nvSpPr>
          <p:cNvPr id="6" name="Freeform 6"/>
          <p:cNvSpPr/>
          <p:nvPr/>
        </p:nvSpPr>
        <p:spPr>
          <a:xfrm>
            <a:off x="2746305" y="5764847"/>
            <a:ext cx="2390492" cy="2788281"/>
          </a:xfrm>
          <a:custGeom>
            <a:avLst/>
            <a:gdLst/>
            <a:ahLst/>
            <a:cxnLst/>
            <a:rect l="l" t="t" r="r" b="b"/>
            <a:pathLst>
              <a:path w="2390492" h="2788281">
                <a:moveTo>
                  <a:pt x="0" y="0"/>
                </a:moveTo>
                <a:lnTo>
                  <a:pt x="2390491" y="0"/>
                </a:lnTo>
                <a:lnTo>
                  <a:pt x="2390491" y="2788281"/>
                </a:lnTo>
                <a:lnTo>
                  <a:pt x="0" y="2788281"/>
                </a:lnTo>
                <a:lnTo>
                  <a:pt x="0" y="0"/>
                </a:lnTo>
                <a:close/>
              </a:path>
            </a:pathLst>
          </a:custGeom>
          <a:blipFill>
            <a:blip r:embed="rId3"/>
            <a:stretch>
              <a:fillRect l="-28663" r="-51129"/>
            </a:stretch>
          </a:blipFill>
        </p:spPr>
      </p:sp>
      <p:sp>
        <p:nvSpPr>
          <p:cNvPr id="7" name="Freeform 7"/>
          <p:cNvSpPr/>
          <p:nvPr/>
        </p:nvSpPr>
        <p:spPr>
          <a:xfrm>
            <a:off x="2778942" y="3104462"/>
            <a:ext cx="2436330" cy="2124648"/>
          </a:xfrm>
          <a:custGeom>
            <a:avLst/>
            <a:gdLst/>
            <a:ahLst/>
            <a:cxnLst/>
            <a:rect l="l" t="t" r="r" b="b"/>
            <a:pathLst>
              <a:path w="2436330" h="2124648">
                <a:moveTo>
                  <a:pt x="0" y="0"/>
                </a:moveTo>
                <a:lnTo>
                  <a:pt x="2436330" y="0"/>
                </a:lnTo>
                <a:lnTo>
                  <a:pt x="2436330" y="2124648"/>
                </a:lnTo>
                <a:lnTo>
                  <a:pt x="0" y="2124648"/>
                </a:lnTo>
                <a:lnTo>
                  <a:pt x="0" y="0"/>
                </a:lnTo>
                <a:close/>
              </a:path>
            </a:pathLst>
          </a:custGeom>
          <a:blipFill>
            <a:blip r:embed="rId4"/>
            <a:stretch>
              <a:fillRect l="-33444" t="-11331" r="-27363"/>
            </a:stretch>
          </a:blipFill>
        </p:spPr>
      </p:sp>
      <p:sp>
        <p:nvSpPr>
          <p:cNvPr id="8" name="TextBox 8"/>
          <p:cNvSpPr txBox="1"/>
          <p:nvPr/>
        </p:nvSpPr>
        <p:spPr>
          <a:xfrm>
            <a:off x="-294264" y="2748371"/>
            <a:ext cx="3073206" cy="356091"/>
          </a:xfrm>
          <a:prstGeom prst="rect">
            <a:avLst/>
          </a:prstGeom>
        </p:spPr>
        <p:txBody>
          <a:bodyPr lIns="0" tIns="0" rIns="0" bIns="0" rtlCol="0" anchor="t">
            <a:spAutoFit/>
          </a:bodyPr>
          <a:lstStyle/>
          <a:p>
            <a:pPr algn="ctr">
              <a:lnSpc>
                <a:spcPts val="2947"/>
              </a:lnSpc>
            </a:pPr>
            <a:r>
              <a:rPr lang="en-US" sz="2105" b="1">
                <a:solidFill>
                  <a:srgbClr val="D2AA65"/>
                </a:solidFill>
                <a:latin typeface="Canva Sans 2 Bold"/>
                <a:ea typeface="Canva Sans 2 Bold"/>
                <a:cs typeface="Canva Sans 2 Bold"/>
                <a:sym typeface="Canva Sans 2 Bold"/>
              </a:rPr>
              <a:t>KPI &amp; METRICS:</a:t>
            </a:r>
          </a:p>
        </p:txBody>
      </p:sp>
      <p:sp>
        <p:nvSpPr>
          <p:cNvPr id="9" name="TextBox 9"/>
          <p:cNvSpPr txBox="1"/>
          <p:nvPr/>
        </p:nvSpPr>
        <p:spPr>
          <a:xfrm>
            <a:off x="4457700" y="4214211"/>
            <a:ext cx="5410200" cy="262059"/>
          </a:xfrm>
          <a:prstGeom prst="rect">
            <a:avLst/>
          </a:prstGeom>
        </p:spPr>
        <p:txBody>
          <a:bodyPr wrap="square" lIns="0" tIns="0" rIns="0" bIns="0" rtlCol="0" anchor="t">
            <a:spAutoFit/>
          </a:bodyPr>
          <a:lstStyle/>
          <a:p>
            <a:pPr marL="408219" lvl="1" indent="-204110" algn="ctr">
              <a:lnSpc>
                <a:spcPts val="2268"/>
              </a:lnSpc>
              <a:buFont typeface="Arial"/>
              <a:buChar char="•"/>
            </a:pPr>
            <a:r>
              <a:rPr lang="en-US" sz="1400" b="1" dirty="0">
                <a:solidFill>
                  <a:srgbClr val="000000"/>
                </a:solidFill>
                <a:latin typeface="Arimo Bold"/>
                <a:ea typeface="Arimo Bold"/>
                <a:cs typeface="Arimo Bold"/>
                <a:sym typeface="Arimo Bold"/>
              </a:rPr>
              <a:t>Average </a:t>
            </a:r>
            <a:r>
              <a:rPr lang="en-US" sz="1200" b="1" dirty="0">
                <a:solidFill>
                  <a:srgbClr val="000000"/>
                </a:solidFill>
                <a:latin typeface="Arimo Bold"/>
                <a:ea typeface="Arimo Bold"/>
                <a:cs typeface="Arimo Bold"/>
                <a:sym typeface="Arimo Bold"/>
              </a:rPr>
              <a:t>Length</a:t>
            </a:r>
            <a:r>
              <a:rPr lang="en-US" sz="1400" b="1" dirty="0">
                <a:solidFill>
                  <a:srgbClr val="000000"/>
                </a:solidFill>
                <a:latin typeface="Arimo Bold"/>
                <a:ea typeface="Arimo Bold"/>
                <a:cs typeface="Arimo Bold"/>
                <a:sym typeface="Arimo Bold"/>
              </a:rPr>
              <a:t> of Stay: 2.37 days</a:t>
            </a:r>
          </a:p>
        </p:txBody>
      </p:sp>
      <p:sp>
        <p:nvSpPr>
          <p:cNvPr id="10" name="TextBox 10"/>
          <p:cNvSpPr txBox="1"/>
          <p:nvPr/>
        </p:nvSpPr>
        <p:spPr>
          <a:xfrm>
            <a:off x="5136797" y="4648085"/>
            <a:ext cx="4045303" cy="589905"/>
          </a:xfrm>
          <a:prstGeom prst="rect">
            <a:avLst/>
          </a:prstGeom>
        </p:spPr>
        <p:txBody>
          <a:bodyPr wrap="square" lIns="0" tIns="0" rIns="0" bIns="0" rtlCol="0" anchor="t">
            <a:spAutoFit/>
          </a:bodyPr>
          <a:lstStyle/>
          <a:p>
            <a:pPr marL="408219" lvl="1" indent="-204110" algn="ctr">
              <a:lnSpc>
                <a:spcPts val="2268"/>
              </a:lnSpc>
              <a:buFont typeface="Arial"/>
              <a:buChar char="•"/>
            </a:pPr>
            <a:r>
              <a:rPr lang="en-US" sz="1200" b="1" dirty="0">
                <a:solidFill>
                  <a:srgbClr val="000000"/>
                </a:solidFill>
                <a:latin typeface="Arimo Bold"/>
                <a:ea typeface="Arimo Bold"/>
                <a:cs typeface="Arimo Bold"/>
                <a:sym typeface="Arimo Bold"/>
              </a:rPr>
              <a:t>Average Time </a:t>
            </a:r>
            <a:r>
              <a:rPr lang="en-US" sz="1400" b="1" dirty="0">
                <a:solidFill>
                  <a:srgbClr val="000000"/>
                </a:solidFill>
                <a:latin typeface="Arimo Bold"/>
                <a:ea typeface="Arimo Bold"/>
                <a:cs typeface="Arimo Bold"/>
                <a:sym typeface="Arimo Bold"/>
              </a:rPr>
              <a:t>Between</a:t>
            </a:r>
            <a:r>
              <a:rPr lang="en-US" sz="1200" b="1" dirty="0">
                <a:solidFill>
                  <a:srgbClr val="000000"/>
                </a:solidFill>
                <a:latin typeface="Arimo Bold"/>
                <a:ea typeface="Arimo Bold"/>
                <a:cs typeface="Arimo Bold"/>
                <a:sym typeface="Arimo Bold"/>
              </a:rPr>
              <a:t> Booking and </a:t>
            </a:r>
            <a:r>
              <a:rPr lang="en-US" sz="1100" b="1" dirty="0">
                <a:solidFill>
                  <a:srgbClr val="000000"/>
                </a:solidFill>
                <a:latin typeface="Arimo Bold"/>
                <a:ea typeface="Arimo Bold"/>
                <a:cs typeface="Arimo Bold"/>
                <a:sym typeface="Arimo Bold"/>
              </a:rPr>
              <a:t>Check-in</a:t>
            </a:r>
            <a:r>
              <a:rPr lang="en-US" sz="1200" b="1" dirty="0">
                <a:solidFill>
                  <a:srgbClr val="000000"/>
                </a:solidFill>
                <a:latin typeface="Arimo Bold"/>
                <a:ea typeface="Arimo Bold"/>
                <a:cs typeface="Arimo Bold"/>
                <a:sym typeface="Arimo Bold"/>
              </a:rPr>
              <a:t>: 3.71 days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602953" y="0"/>
            <a:ext cx="4748234" cy="2548172"/>
          </a:xfrm>
          <a:custGeom>
            <a:avLst/>
            <a:gdLst/>
            <a:ahLst/>
            <a:cxnLst/>
            <a:rect l="l" t="t" r="r" b="b"/>
            <a:pathLst>
              <a:path w="4748234" h="2548172">
                <a:moveTo>
                  <a:pt x="0" y="0"/>
                </a:moveTo>
                <a:lnTo>
                  <a:pt x="4748234" y="0"/>
                </a:lnTo>
                <a:lnTo>
                  <a:pt x="4748234" y="2548172"/>
                </a:lnTo>
                <a:lnTo>
                  <a:pt x="0" y="2548172"/>
                </a:lnTo>
                <a:lnTo>
                  <a:pt x="0" y="0"/>
                </a:lnTo>
                <a:close/>
              </a:path>
            </a:pathLst>
          </a:custGeom>
          <a:blipFill>
            <a:blip r:embed="rId2"/>
            <a:stretch>
              <a:fillRect/>
            </a:stretch>
          </a:blipFill>
        </p:spPr>
      </p:sp>
      <p:grpSp>
        <p:nvGrpSpPr>
          <p:cNvPr id="3" name="Group 3"/>
          <p:cNvGrpSpPr/>
          <p:nvPr/>
        </p:nvGrpSpPr>
        <p:grpSpPr>
          <a:xfrm>
            <a:off x="7973358" y="0"/>
            <a:ext cx="2546583" cy="10287000"/>
            <a:chOff x="0" y="0"/>
            <a:chExt cx="670705" cy="2709333"/>
          </a:xfrm>
        </p:grpSpPr>
        <p:sp>
          <p:nvSpPr>
            <p:cNvPr id="4" name="Freeform 4"/>
            <p:cNvSpPr/>
            <p:nvPr/>
          </p:nvSpPr>
          <p:spPr>
            <a:xfrm>
              <a:off x="0" y="0"/>
              <a:ext cx="670705" cy="2709333"/>
            </a:xfrm>
            <a:custGeom>
              <a:avLst/>
              <a:gdLst/>
              <a:ahLst/>
              <a:cxnLst/>
              <a:rect l="l" t="t" r="r" b="b"/>
              <a:pathLst>
                <a:path w="670705" h="2709333">
                  <a:moveTo>
                    <a:pt x="0" y="0"/>
                  </a:moveTo>
                  <a:lnTo>
                    <a:pt x="670705" y="0"/>
                  </a:lnTo>
                  <a:lnTo>
                    <a:pt x="670705" y="2709333"/>
                  </a:lnTo>
                  <a:lnTo>
                    <a:pt x="0" y="2709333"/>
                  </a:lnTo>
                  <a:close/>
                </a:path>
              </a:pathLst>
            </a:custGeom>
            <a:solidFill>
              <a:srgbClr val="000000"/>
            </a:solidFill>
          </p:spPr>
        </p:sp>
        <p:sp>
          <p:nvSpPr>
            <p:cNvPr id="5" name="TextBox 5"/>
            <p:cNvSpPr txBox="1"/>
            <p:nvPr/>
          </p:nvSpPr>
          <p:spPr>
            <a:xfrm>
              <a:off x="0" y="-9525"/>
              <a:ext cx="670705" cy="2718858"/>
            </a:xfrm>
            <a:prstGeom prst="rect">
              <a:avLst/>
            </a:prstGeom>
          </p:spPr>
          <p:txBody>
            <a:bodyPr lIns="50800" tIns="50800" rIns="50800" bIns="50800" rtlCol="0" anchor="ctr"/>
            <a:lstStyle/>
            <a:p>
              <a:pPr algn="ctr">
                <a:lnSpc>
                  <a:spcPts val="2268"/>
                </a:lnSpc>
              </a:pPr>
              <a:endParaRPr/>
            </a:p>
          </p:txBody>
        </p:sp>
      </p:grpSp>
      <p:sp>
        <p:nvSpPr>
          <p:cNvPr id="6" name="Freeform 6"/>
          <p:cNvSpPr/>
          <p:nvPr/>
        </p:nvSpPr>
        <p:spPr>
          <a:xfrm>
            <a:off x="6760568" y="6001391"/>
            <a:ext cx="4132876" cy="4373492"/>
          </a:xfrm>
          <a:custGeom>
            <a:avLst/>
            <a:gdLst/>
            <a:ahLst/>
            <a:cxnLst/>
            <a:rect l="l" t="t" r="r" b="b"/>
            <a:pathLst>
              <a:path w="4132876" h="4373492">
                <a:moveTo>
                  <a:pt x="0" y="0"/>
                </a:moveTo>
                <a:lnTo>
                  <a:pt x="4132875" y="0"/>
                </a:lnTo>
                <a:lnTo>
                  <a:pt x="4132875" y="4373492"/>
                </a:lnTo>
                <a:lnTo>
                  <a:pt x="0" y="4373492"/>
                </a:lnTo>
                <a:lnTo>
                  <a:pt x="0" y="0"/>
                </a:lnTo>
                <a:close/>
              </a:path>
            </a:pathLst>
          </a:custGeom>
          <a:blipFill>
            <a:blip r:embed="rId3"/>
            <a:stretch>
              <a:fillRect t="-967" r="-69935" b="-967"/>
            </a:stretch>
          </a:blipFill>
        </p:spPr>
      </p:sp>
      <p:sp>
        <p:nvSpPr>
          <p:cNvPr id="7" name="TextBox 7"/>
          <p:cNvSpPr txBox="1"/>
          <p:nvPr/>
        </p:nvSpPr>
        <p:spPr>
          <a:xfrm>
            <a:off x="2032" y="2833394"/>
            <a:ext cx="5217668" cy="410369"/>
          </a:xfrm>
          <a:prstGeom prst="rect">
            <a:avLst/>
          </a:prstGeom>
        </p:spPr>
        <p:txBody>
          <a:bodyPr wrap="square" lIns="0" tIns="0" rIns="0" bIns="0" rtlCol="0" anchor="t">
            <a:spAutoFit/>
          </a:bodyPr>
          <a:lstStyle/>
          <a:p>
            <a:pPr algn="ctr">
              <a:lnSpc>
                <a:spcPts val="3228"/>
              </a:lnSpc>
              <a:spcBef>
                <a:spcPct val="0"/>
              </a:spcBef>
            </a:pPr>
            <a:r>
              <a:rPr lang="en-US" sz="2690" b="1" dirty="0">
                <a:solidFill>
                  <a:srgbClr val="B58948"/>
                </a:solidFill>
                <a:latin typeface="Arimo Bold"/>
                <a:ea typeface="Arimo Bold"/>
                <a:cs typeface="Arimo Bold"/>
                <a:sym typeface="Arimo Bold"/>
              </a:rPr>
              <a:t>Charts Insights:</a:t>
            </a:r>
          </a:p>
        </p:txBody>
      </p:sp>
      <p:sp>
        <p:nvSpPr>
          <p:cNvPr id="8" name="TextBox 8"/>
          <p:cNvSpPr txBox="1"/>
          <p:nvPr/>
        </p:nvSpPr>
        <p:spPr>
          <a:xfrm>
            <a:off x="1181100" y="3621735"/>
            <a:ext cx="4724400" cy="294953"/>
          </a:xfrm>
          <a:prstGeom prst="rect">
            <a:avLst/>
          </a:prstGeom>
        </p:spPr>
        <p:txBody>
          <a:bodyPr wrap="square" lIns="0" tIns="0" rIns="0" bIns="0" rtlCol="0" anchor="t">
            <a:spAutoFit/>
          </a:bodyPr>
          <a:lstStyle/>
          <a:p>
            <a:pPr marL="408219" lvl="1" indent="-204110" algn="l">
              <a:lnSpc>
                <a:spcPts val="2268"/>
              </a:lnSpc>
              <a:buFont typeface="Arial"/>
              <a:buChar char="•"/>
            </a:pPr>
            <a:r>
              <a:rPr lang="en-US" sz="1890" dirty="0">
                <a:solidFill>
                  <a:srgbClr val="000000"/>
                </a:solidFill>
                <a:latin typeface="Arimo"/>
                <a:ea typeface="Arimo"/>
                <a:cs typeface="Arimo"/>
                <a:sym typeface="Arimo"/>
              </a:rPr>
              <a:t>Highest revenue by room class: Elite</a:t>
            </a:r>
          </a:p>
        </p:txBody>
      </p:sp>
      <p:sp>
        <p:nvSpPr>
          <p:cNvPr id="9" name="TextBox 9"/>
          <p:cNvSpPr txBox="1"/>
          <p:nvPr/>
        </p:nvSpPr>
        <p:spPr>
          <a:xfrm>
            <a:off x="1181100" y="3980147"/>
            <a:ext cx="7351187" cy="294634"/>
          </a:xfrm>
          <a:prstGeom prst="rect">
            <a:avLst/>
          </a:prstGeom>
        </p:spPr>
        <p:txBody>
          <a:bodyPr wrap="square" lIns="0" tIns="0" rIns="0" bIns="0" rtlCol="0" anchor="t">
            <a:spAutoFit/>
          </a:bodyPr>
          <a:lstStyle/>
          <a:p>
            <a:pPr marL="408219" lvl="1" indent="-204110" algn="l">
              <a:lnSpc>
                <a:spcPts val="2268"/>
              </a:lnSpc>
              <a:buFont typeface="Arial"/>
              <a:buChar char="•"/>
            </a:pPr>
            <a:r>
              <a:rPr lang="en-US" sz="1890" dirty="0">
                <a:solidFill>
                  <a:srgbClr val="000000"/>
                </a:solidFill>
                <a:latin typeface="Arimo"/>
                <a:ea typeface="Arimo"/>
                <a:cs typeface="Arimo"/>
                <a:sym typeface="Arimo"/>
              </a:rPr>
              <a:t>Highest average length of stay by room class: Premium</a:t>
            </a:r>
          </a:p>
        </p:txBody>
      </p:sp>
      <p:sp>
        <p:nvSpPr>
          <p:cNvPr id="10" name="TextBox 10"/>
          <p:cNvSpPr txBox="1"/>
          <p:nvPr/>
        </p:nvSpPr>
        <p:spPr>
          <a:xfrm rot="10800000" flipV="1">
            <a:off x="1181099" y="4500725"/>
            <a:ext cx="6418755" cy="294953"/>
          </a:xfrm>
          <a:prstGeom prst="rect">
            <a:avLst/>
          </a:prstGeom>
        </p:spPr>
        <p:txBody>
          <a:bodyPr wrap="square" lIns="0" tIns="0" rIns="0" bIns="0" rtlCol="0" anchor="t">
            <a:spAutoFit/>
          </a:bodyPr>
          <a:lstStyle/>
          <a:p>
            <a:pPr marL="408219" lvl="1" indent="-204110" algn="l">
              <a:lnSpc>
                <a:spcPts val="2268"/>
              </a:lnSpc>
              <a:buFont typeface="Arial"/>
              <a:buChar char="•"/>
            </a:pPr>
            <a:r>
              <a:rPr lang="en-US" sz="1890" dirty="0">
                <a:solidFill>
                  <a:srgbClr val="000000"/>
                </a:solidFill>
                <a:latin typeface="Arimo"/>
                <a:ea typeface="Arimo"/>
                <a:cs typeface="Arimo"/>
                <a:sym typeface="Arimo"/>
              </a:rPr>
              <a:t>Highest average length of stay by property ID: 16558</a:t>
            </a:r>
          </a:p>
        </p:txBody>
      </p:sp>
      <p:sp>
        <p:nvSpPr>
          <p:cNvPr id="11" name="TextBox 11"/>
          <p:cNvSpPr txBox="1"/>
          <p:nvPr/>
        </p:nvSpPr>
        <p:spPr>
          <a:xfrm>
            <a:off x="1181100" y="4990251"/>
            <a:ext cx="7010400" cy="589905"/>
          </a:xfrm>
          <a:prstGeom prst="rect">
            <a:avLst/>
          </a:prstGeom>
        </p:spPr>
        <p:txBody>
          <a:bodyPr wrap="square" lIns="0" tIns="0" rIns="0" bIns="0" rtlCol="0" anchor="t">
            <a:spAutoFit/>
          </a:bodyPr>
          <a:lstStyle/>
          <a:p>
            <a:pPr marL="408219" lvl="1" indent="-204110" algn="l">
              <a:lnSpc>
                <a:spcPts val="2268"/>
              </a:lnSpc>
              <a:buFont typeface="Arial"/>
              <a:buChar char="•"/>
            </a:pPr>
            <a:r>
              <a:rPr lang="en-US" sz="1890" dirty="0">
                <a:solidFill>
                  <a:srgbClr val="000000"/>
                </a:solidFill>
                <a:latin typeface="Arimo"/>
                <a:ea typeface="Arimo"/>
                <a:cs typeface="Arimo"/>
                <a:sym typeface="Arimo"/>
              </a:rPr>
              <a:t>Highest average length of stay by days prior to booking: 5 days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4"/>
            <a:stretch>
              <a:fillRect/>
            </a:stretch>
          </a:blipFill>
        </p:spPr>
      </p:sp>
      <p:pic>
        <p:nvPicPr>
          <p:cNvPr id="4" name="Untitled video - Made with Clipchamp (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321" y="2628900"/>
            <a:ext cx="10356621" cy="658439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extBox 2"/>
          <p:cNvSpPr txBox="1"/>
          <p:nvPr/>
        </p:nvSpPr>
        <p:spPr>
          <a:xfrm>
            <a:off x="-740766" y="2390685"/>
            <a:ext cx="7332065" cy="705321"/>
          </a:xfrm>
          <a:prstGeom prst="rect">
            <a:avLst/>
          </a:prstGeom>
        </p:spPr>
        <p:txBody>
          <a:bodyPr wrap="square" lIns="0" tIns="0" rIns="0" bIns="0" rtlCol="0" anchor="t">
            <a:spAutoFit/>
          </a:bodyPr>
          <a:lstStyle/>
          <a:p>
            <a:pPr algn="ctr">
              <a:lnSpc>
                <a:spcPts val="5467"/>
              </a:lnSpc>
            </a:pPr>
            <a:r>
              <a:rPr lang="en-US" sz="3905" dirty="0">
                <a:solidFill>
                  <a:srgbClr val="D2AA65"/>
                </a:solidFill>
                <a:latin typeface="Canva Sans 2"/>
                <a:ea typeface="Canva Sans 2"/>
                <a:cs typeface="Canva Sans 2"/>
                <a:sym typeface="Canva Sans 2"/>
              </a:rPr>
              <a:t>KPI &amp; METRICS:</a:t>
            </a:r>
          </a:p>
        </p:txBody>
      </p:sp>
      <p:sp>
        <p:nvSpPr>
          <p:cNvPr id="3" name="Freeform 3"/>
          <p:cNvSpPr/>
          <p:nvPr/>
        </p:nvSpPr>
        <p:spPr>
          <a:xfrm>
            <a:off x="2835801" y="114495"/>
            <a:ext cx="4027137" cy="2015869"/>
          </a:xfrm>
          <a:custGeom>
            <a:avLst/>
            <a:gdLst/>
            <a:ahLst/>
            <a:cxnLst/>
            <a:rect l="l" t="t" r="r" b="b"/>
            <a:pathLst>
              <a:path w="4027137" h="2015869">
                <a:moveTo>
                  <a:pt x="0" y="0"/>
                </a:moveTo>
                <a:lnTo>
                  <a:pt x="4027136" y="0"/>
                </a:lnTo>
                <a:lnTo>
                  <a:pt x="4027136" y="2015868"/>
                </a:lnTo>
                <a:lnTo>
                  <a:pt x="0" y="2015868"/>
                </a:lnTo>
                <a:lnTo>
                  <a:pt x="0" y="0"/>
                </a:lnTo>
                <a:close/>
              </a:path>
            </a:pathLst>
          </a:custGeom>
          <a:blipFill>
            <a:blip r:embed="rId2"/>
            <a:stretch>
              <a:fillRect t="-3604" b="-3604"/>
            </a:stretch>
          </a:blipFill>
        </p:spPr>
      </p:sp>
      <p:sp>
        <p:nvSpPr>
          <p:cNvPr id="4" name="TextBox 4"/>
          <p:cNvSpPr txBox="1"/>
          <p:nvPr/>
        </p:nvSpPr>
        <p:spPr>
          <a:xfrm>
            <a:off x="-2095501" y="3476352"/>
            <a:ext cx="8686799" cy="269304"/>
          </a:xfrm>
          <a:prstGeom prst="rect">
            <a:avLst/>
          </a:prstGeom>
        </p:spPr>
        <p:txBody>
          <a:bodyPr wrap="square" lIns="0" tIns="0" rIns="0" bIns="0" rtlCol="0" anchor="t">
            <a:spAutoFit/>
          </a:bodyPr>
          <a:lstStyle/>
          <a:p>
            <a:pPr marL="386630" lvl="1" indent="-193315" algn="ctr">
              <a:lnSpc>
                <a:spcPts val="2148"/>
              </a:lnSpc>
              <a:buFont typeface="Arial"/>
              <a:buChar char="•"/>
            </a:pPr>
            <a:r>
              <a:rPr lang="en-US" sz="1790" b="1" dirty="0">
                <a:solidFill>
                  <a:srgbClr val="000000"/>
                </a:solidFill>
                <a:latin typeface="Arimo Bold"/>
                <a:ea typeface="Arimo Bold"/>
                <a:cs typeface="Arimo Bold"/>
                <a:sym typeface="Arimo Bold"/>
              </a:rPr>
              <a:t>Cancellation Rate: 24.83%</a:t>
            </a:r>
          </a:p>
        </p:txBody>
      </p:sp>
      <p:sp>
        <p:nvSpPr>
          <p:cNvPr id="5" name="TextBox 5"/>
          <p:cNvSpPr txBox="1"/>
          <p:nvPr/>
        </p:nvSpPr>
        <p:spPr>
          <a:xfrm>
            <a:off x="-1943100" y="3784924"/>
            <a:ext cx="9143999" cy="269304"/>
          </a:xfrm>
          <a:prstGeom prst="rect">
            <a:avLst/>
          </a:prstGeom>
        </p:spPr>
        <p:txBody>
          <a:bodyPr wrap="square" lIns="0" tIns="0" rIns="0" bIns="0" rtlCol="0" anchor="t">
            <a:spAutoFit/>
          </a:bodyPr>
          <a:lstStyle/>
          <a:p>
            <a:pPr marL="386630" lvl="1" indent="-193315" algn="ctr">
              <a:lnSpc>
                <a:spcPts val="2148"/>
              </a:lnSpc>
              <a:buFont typeface="Arial"/>
              <a:buChar char="•"/>
            </a:pPr>
            <a:r>
              <a:rPr lang="en-US" sz="1790" b="1" dirty="0">
                <a:solidFill>
                  <a:srgbClr val="000000"/>
                </a:solidFill>
                <a:latin typeface="Arimo Bold"/>
                <a:ea typeface="Arimo Bold"/>
                <a:cs typeface="Arimo Bold"/>
                <a:sym typeface="Arimo Bold"/>
              </a:rPr>
              <a:t>Cumulative Cancellations: ₹33,000</a:t>
            </a:r>
          </a:p>
        </p:txBody>
      </p:sp>
      <p:sp>
        <p:nvSpPr>
          <p:cNvPr id="6" name="TextBox 6"/>
          <p:cNvSpPr txBox="1"/>
          <p:nvPr/>
        </p:nvSpPr>
        <p:spPr>
          <a:xfrm>
            <a:off x="-1257300" y="4189737"/>
            <a:ext cx="9067800" cy="269304"/>
          </a:xfrm>
          <a:prstGeom prst="rect">
            <a:avLst/>
          </a:prstGeom>
        </p:spPr>
        <p:txBody>
          <a:bodyPr wrap="square" lIns="0" tIns="0" rIns="0" bIns="0" rtlCol="0" anchor="t">
            <a:spAutoFit/>
          </a:bodyPr>
          <a:lstStyle/>
          <a:p>
            <a:pPr marL="386630" lvl="1" indent="-193315" algn="ctr">
              <a:lnSpc>
                <a:spcPts val="2148"/>
              </a:lnSpc>
              <a:buFont typeface="Arial"/>
              <a:buChar char="•"/>
            </a:pPr>
            <a:r>
              <a:rPr lang="en-US" sz="1790" b="1" dirty="0">
                <a:solidFill>
                  <a:srgbClr val="000000"/>
                </a:solidFill>
                <a:latin typeface="Arimo Bold"/>
                <a:ea typeface="Arimo Bold"/>
                <a:cs typeface="Arimo Bold"/>
                <a:sym typeface="Arimo Bold"/>
              </a:rPr>
              <a:t>Lost Revenue Due to Cancellations: ₹424 million</a:t>
            </a:r>
          </a:p>
        </p:txBody>
      </p:sp>
      <p:sp>
        <p:nvSpPr>
          <p:cNvPr id="7" name="TextBox 7"/>
          <p:cNvSpPr txBox="1"/>
          <p:nvPr/>
        </p:nvSpPr>
        <p:spPr>
          <a:xfrm>
            <a:off x="-1104900" y="4590420"/>
            <a:ext cx="6847481" cy="269304"/>
          </a:xfrm>
          <a:prstGeom prst="rect">
            <a:avLst/>
          </a:prstGeom>
        </p:spPr>
        <p:txBody>
          <a:bodyPr wrap="square" lIns="0" tIns="0" rIns="0" bIns="0" rtlCol="0" anchor="t">
            <a:spAutoFit/>
          </a:bodyPr>
          <a:lstStyle/>
          <a:p>
            <a:pPr marL="386630" lvl="1" indent="-193315" algn="ctr">
              <a:lnSpc>
                <a:spcPts val="2148"/>
              </a:lnSpc>
              <a:buFont typeface="Arial"/>
              <a:buChar char="•"/>
            </a:pPr>
            <a:r>
              <a:rPr lang="en-US" sz="1790" b="1" dirty="0" err="1">
                <a:solidFill>
                  <a:srgbClr val="000000"/>
                </a:solidFill>
                <a:latin typeface="Arimo Bold"/>
                <a:ea typeface="Arimo Bold"/>
                <a:cs typeface="Arimo Bold"/>
                <a:sym typeface="Arimo Bold"/>
              </a:rPr>
              <a:t>WoW</a:t>
            </a:r>
            <a:r>
              <a:rPr lang="en-US" sz="1790" b="1" dirty="0">
                <a:solidFill>
                  <a:srgbClr val="000000"/>
                </a:solidFill>
                <a:latin typeface="Arimo Bold"/>
                <a:ea typeface="Arimo Bold"/>
                <a:cs typeface="Arimo Bold"/>
                <a:sym typeface="Arimo Bold"/>
              </a:rPr>
              <a:t> Cancellations: 12.74%</a:t>
            </a:r>
          </a:p>
        </p:txBody>
      </p:sp>
      <p:sp>
        <p:nvSpPr>
          <p:cNvPr id="8" name="TextBox 8"/>
          <p:cNvSpPr txBox="1"/>
          <p:nvPr/>
        </p:nvSpPr>
        <p:spPr>
          <a:xfrm>
            <a:off x="-1028701" y="4990468"/>
            <a:ext cx="6771283" cy="269304"/>
          </a:xfrm>
          <a:prstGeom prst="rect">
            <a:avLst/>
          </a:prstGeom>
        </p:spPr>
        <p:txBody>
          <a:bodyPr wrap="square" lIns="0" tIns="0" rIns="0" bIns="0" rtlCol="0" anchor="t">
            <a:spAutoFit/>
          </a:bodyPr>
          <a:lstStyle/>
          <a:p>
            <a:pPr marL="386630" lvl="1" indent="-193315" algn="ctr">
              <a:lnSpc>
                <a:spcPts val="2148"/>
              </a:lnSpc>
              <a:buFont typeface="Arial"/>
              <a:buChar char="•"/>
            </a:pPr>
            <a:r>
              <a:rPr lang="en-US" sz="1790" b="1" dirty="0" err="1">
                <a:solidFill>
                  <a:srgbClr val="000000"/>
                </a:solidFill>
                <a:latin typeface="Arimo Bold"/>
                <a:ea typeface="Arimo Bold"/>
                <a:cs typeface="Arimo Bold"/>
                <a:sym typeface="Arimo Bold"/>
              </a:rPr>
              <a:t>MoM</a:t>
            </a:r>
            <a:r>
              <a:rPr lang="en-US" sz="1790" b="1" dirty="0">
                <a:solidFill>
                  <a:srgbClr val="000000"/>
                </a:solidFill>
                <a:latin typeface="Arimo Bold"/>
                <a:ea typeface="Arimo Bold"/>
                <a:cs typeface="Arimo Bold"/>
                <a:sym typeface="Arimo Bold"/>
              </a:rPr>
              <a:t> Cancellations: -0.7%</a:t>
            </a:r>
          </a:p>
        </p:txBody>
      </p:sp>
      <p:grpSp>
        <p:nvGrpSpPr>
          <p:cNvPr id="9" name="Group 9"/>
          <p:cNvGrpSpPr/>
          <p:nvPr/>
        </p:nvGrpSpPr>
        <p:grpSpPr>
          <a:xfrm>
            <a:off x="6862937" y="2466885"/>
            <a:ext cx="2395363" cy="6968210"/>
            <a:chOff x="0" y="0"/>
            <a:chExt cx="630877" cy="1835249"/>
          </a:xfrm>
        </p:grpSpPr>
        <p:sp>
          <p:nvSpPr>
            <p:cNvPr id="10" name="Freeform 10"/>
            <p:cNvSpPr/>
            <p:nvPr/>
          </p:nvSpPr>
          <p:spPr>
            <a:xfrm>
              <a:off x="0" y="0"/>
              <a:ext cx="630877" cy="1835249"/>
            </a:xfrm>
            <a:custGeom>
              <a:avLst/>
              <a:gdLst/>
              <a:ahLst/>
              <a:cxnLst/>
              <a:rect l="l" t="t" r="r" b="b"/>
              <a:pathLst>
                <a:path w="630877" h="1835249">
                  <a:moveTo>
                    <a:pt x="48481" y="0"/>
                  </a:moveTo>
                  <a:lnTo>
                    <a:pt x="582397" y="0"/>
                  </a:lnTo>
                  <a:cubicBezTo>
                    <a:pt x="595255" y="0"/>
                    <a:pt x="607586" y="5108"/>
                    <a:pt x="616678" y="14200"/>
                  </a:cubicBezTo>
                  <a:cubicBezTo>
                    <a:pt x="625770" y="23292"/>
                    <a:pt x="630877" y="35623"/>
                    <a:pt x="630877" y="48481"/>
                  </a:cubicBezTo>
                  <a:lnTo>
                    <a:pt x="630877" y="1786768"/>
                  </a:lnTo>
                  <a:cubicBezTo>
                    <a:pt x="630877" y="1799626"/>
                    <a:pt x="625770" y="1811957"/>
                    <a:pt x="616678" y="1821049"/>
                  </a:cubicBezTo>
                  <a:cubicBezTo>
                    <a:pt x="607586" y="1830141"/>
                    <a:pt x="595255" y="1835249"/>
                    <a:pt x="582397" y="1835249"/>
                  </a:cubicBezTo>
                  <a:lnTo>
                    <a:pt x="48481" y="1835249"/>
                  </a:lnTo>
                  <a:cubicBezTo>
                    <a:pt x="35623" y="1835249"/>
                    <a:pt x="23292" y="1830141"/>
                    <a:pt x="14200" y="1821049"/>
                  </a:cubicBezTo>
                  <a:cubicBezTo>
                    <a:pt x="5108" y="1811957"/>
                    <a:pt x="0" y="1799626"/>
                    <a:pt x="0" y="1786768"/>
                  </a:cubicBezTo>
                  <a:lnTo>
                    <a:pt x="0" y="48481"/>
                  </a:lnTo>
                  <a:cubicBezTo>
                    <a:pt x="0" y="35623"/>
                    <a:pt x="5108" y="23292"/>
                    <a:pt x="14200" y="14200"/>
                  </a:cubicBezTo>
                  <a:cubicBezTo>
                    <a:pt x="23292" y="5108"/>
                    <a:pt x="35623" y="0"/>
                    <a:pt x="48481" y="0"/>
                  </a:cubicBezTo>
                  <a:close/>
                </a:path>
              </a:pathLst>
            </a:custGeom>
            <a:solidFill>
              <a:srgbClr val="000000"/>
            </a:solidFill>
          </p:spPr>
        </p:sp>
        <p:sp>
          <p:nvSpPr>
            <p:cNvPr id="11" name="TextBox 11"/>
            <p:cNvSpPr txBox="1"/>
            <p:nvPr/>
          </p:nvSpPr>
          <p:spPr>
            <a:xfrm>
              <a:off x="0" y="-9525"/>
              <a:ext cx="630877" cy="1844774"/>
            </a:xfrm>
            <a:prstGeom prst="rect">
              <a:avLst/>
            </a:prstGeom>
          </p:spPr>
          <p:txBody>
            <a:bodyPr lIns="50800" tIns="50800" rIns="50800" bIns="50800" rtlCol="0" anchor="ctr"/>
            <a:lstStyle/>
            <a:p>
              <a:pPr algn="ctr">
                <a:lnSpc>
                  <a:spcPts val="2268"/>
                </a:lnSpc>
              </a:pPr>
              <a:endParaRPr/>
            </a:p>
          </p:txBody>
        </p:sp>
      </p:grpSp>
      <p:sp>
        <p:nvSpPr>
          <p:cNvPr id="12" name="Freeform 12"/>
          <p:cNvSpPr/>
          <p:nvPr/>
        </p:nvSpPr>
        <p:spPr>
          <a:xfrm>
            <a:off x="6305195" y="3053482"/>
            <a:ext cx="2390492" cy="2788281"/>
          </a:xfrm>
          <a:custGeom>
            <a:avLst/>
            <a:gdLst/>
            <a:ahLst/>
            <a:cxnLst/>
            <a:rect l="l" t="t" r="r" b="b"/>
            <a:pathLst>
              <a:path w="2390492" h="2788281">
                <a:moveTo>
                  <a:pt x="0" y="0"/>
                </a:moveTo>
                <a:lnTo>
                  <a:pt x="2390492" y="0"/>
                </a:lnTo>
                <a:lnTo>
                  <a:pt x="2390492" y="2788281"/>
                </a:lnTo>
                <a:lnTo>
                  <a:pt x="0" y="2788281"/>
                </a:lnTo>
                <a:lnTo>
                  <a:pt x="0" y="0"/>
                </a:lnTo>
                <a:close/>
              </a:path>
            </a:pathLst>
          </a:custGeom>
          <a:blipFill>
            <a:blip r:embed="rId3"/>
            <a:stretch>
              <a:fillRect l="-28663" r="-51129"/>
            </a:stretch>
          </a:blipFill>
        </p:spPr>
      </p:sp>
      <p:sp>
        <p:nvSpPr>
          <p:cNvPr id="13" name="Freeform 13"/>
          <p:cNvSpPr/>
          <p:nvPr/>
        </p:nvSpPr>
        <p:spPr>
          <a:xfrm>
            <a:off x="6015761" y="6389592"/>
            <a:ext cx="2436330" cy="2124648"/>
          </a:xfrm>
          <a:custGeom>
            <a:avLst/>
            <a:gdLst/>
            <a:ahLst/>
            <a:cxnLst/>
            <a:rect l="l" t="t" r="r" b="b"/>
            <a:pathLst>
              <a:path w="2436330" h="2124648">
                <a:moveTo>
                  <a:pt x="0" y="0"/>
                </a:moveTo>
                <a:lnTo>
                  <a:pt x="2436330" y="0"/>
                </a:lnTo>
                <a:lnTo>
                  <a:pt x="2436330" y="2124648"/>
                </a:lnTo>
                <a:lnTo>
                  <a:pt x="0" y="2124648"/>
                </a:lnTo>
                <a:lnTo>
                  <a:pt x="0" y="0"/>
                </a:lnTo>
                <a:close/>
              </a:path>
            </a:pathLst>
          </a:custGeom>
          <a:blipFill>
            <a:blip r:embed="rId4"/>
            <a:stretch>
              <a:fillRect l="-33444" t="-11331" r="-27363"/>
            </a:stretch>
          </a:blipFill>
        </p:spPr>
      </p:sp>
      <p:grpSp>
        <p:nvGrpSpPr>
          <p:cNvPr id="14" name="Group 14"/>
          <p:cNvGrpSpPr/>
          <p:nvPr/>
        </p:nvGrpSpPr>
        <p:grpSpPr>
          <a:xfrm>
            <a:off x="-134512" y="9873245"/>
            <a:ext cx="10421512" cy="413755"/>
            <a:chOff x="0" y="0"/>
            <a:chExt cx="2744760" cy="108973"/>
          </a:xfrm>
        </p:grpSpPr>
        <p:sp>
          <p:nvSpPr>
            <p:cNvPr id="15" name="Freeform 15"/>
            <p:cNvSpPr/>
            <p:nvPr/>
          </p:nvSpPr>
          <p:spPr>
            <a:xfrm>
              <a:off x="0" y="0"/>
              <a:ext cx="2744760" cy="108973"/>
            </a:xfrm>
            <a:custGeom>
              <a:avLst/>
              <a:gdLst/>
              <a:ahLst/>
              <a:cxnLst/>
              <a:rect l="l" t="t" r="r" b="b"/>
              <a:pathLst>
                <a:path w="2744760" h="108973">
                  <a:moveTo>
                    <a:pt x="0" y="0"/>
                  </a:moveTo>
                  <a:lnTo>
                    <a:pt x="2744760" y="0"/>
                  </a:lnTo>
                  <a:lnTo>
                    <a:pt x="2744760" y="108973"/>
                  </a:lnTo>
                  <a:lnTo>
                    <a:pt x="0" y="108973"/>
                  </a:lnTo>
                  <a:close/>
                </a:path>
              </a:pathLst>
            </a:custGeom>
            <a:solidFill>
              <a:srgbClr val="000000"/>
            </a:solidFill>
          </p:spPr>
        </p:sp>
        <p:sp>
          <p:nvSpPr>
            <p:cNvPr id="16" name="TextBox 16"/>
            <p:cNvSpPr txBox="1"/>
            <p:nvPr/>
          </p:nvSpPr>
          <p:spPr>
            <a:xfrm>
              <a:off x="0" y="-9525"/>
              <a:ext cx="2744760" cy="118498"/>
            </a:xfrm>
            <a:prstGeom prst="rect">
              <a:avLst/>
            </a:prstGeom>
          </p:spPr>
          <p:txBody>
            <a:bodyPr lIns="50800" tIns="50800" rIns="50800" bIns="50800" rtlCol="0" anchor="ctr"/>
            <a:lstStyle/>
            <a:p>
              <a:pPr algn="ctr">
                <a:lnSpc>
                  <a:spcPts val="2268"/>
                </a:lnSpc>
              </a:pPr>
              <a:endParaRPr/>
            </a:p>
          </p:txBody>
        </p:sp>
      </p:grpSp>
      <p:sp>
        <p:nvSpPr>
          <p:cNvPr id="17" name="Freeform 17"/>
          <p:cNvSpPr/>
          <p:nvPr/>
        </p:nvSpPr>
        <p:spPr>
          <a:xfrm>
            <a:off x="264422" y="8618818"/>
            <a:ext cx="2571378" cy="1668182"/>
          </a:xfrm>
          <a:custGeom>
            <a:avLst/>
            <a:gdLst/>
            <a:ahLst/>
            <a:cxnLst/>
            <a:rect l="l" t="t" r="r" b="b"/>
            <a:pathLst>
              <a:path w="2571378" h="1668182">
                <a:moveTo>
                  <a:pt x="0" y="0"/>
                </a:moveTo>
                <a:lnTo>
                  <a:pt x="2571379" y="0"/>
                </a:lnTo>
                <a:lnTo>
                  <a:pt x="2571379" y="1668182"/>
                </a:lnTo>
                <a:lnTo>
                  <a:pt x="0" y="1668182"/>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134648" y="0"/>
            <a:ext cx="4216539" cy="2262835"/>
          </a:xfrm>
          <a:custGeom>
            <a:avLst/>
            <a:gdLst/>
            <a:ahLst/>
            <a:cxnLst/>
            <a:rect l="l" t="t" r="r" b="b"/>
            <a:pathLst>
              <a:path w="4216539" h="2262835">
                <a:moveTo>
                  <a:pt x="0" y="0"/>
                </a:moveTo>
                <a:lnTo>
                  <a:pt x="4216539" y="0"/>
                </a:lnTo>
                <a:lnTo>
                  <a:pt x="4216539" y="2262835"/>
                </a:lnTo>
                <a:lnTo>
                  <a:pt x="0" y="2262835"/>
                </a:lnTo>
                <a:lnTo>
                  <a:pt x="0" y="0"/>
                </a:lnTo>
                <a:close/>
              </a:path>
            </a:pathLst>
          </a:custGeom>
          <a:blipFill>
            <a:blip r:embed="rId2"/>
            <a:stretch>
              <a:fillRect/>
            </a:stretch>
          </a:blipFill>
        </p:spPr>
      </p:sp>
      <p:grpSp>
        <p:nvGrpSpPr>
          <p:cNvPr id="3" name="Group 3"/>
          <p:cNvGrpSpPr/>
          <p:nvPr/>
        </p:nvGrpSpPr>
        <p:grpSpPr>
          <a:xfrm>
            <a:off x="8827361" y="0"/>
            <a:ext cx="1459639" cy="10390373"/>
            <a:chOff x="0" y="0"/>
            <a:chExt cx="384432" cy="2736559"/>
          </a:xfrm>
        </p:grpSpPr>
        <p:sp>
          <p:nvSpPr>
            <p:cNvPr id="4" name="Freeform 4"/>
            <p:cNvSpPr/>
            <p:nvPr/>
          </p:nvSpPr>
          <p:spPr>
            <a:xfrm>
              <a:off x="0" y="0"/>
              <a:ext cx="384432" cy="2736559"/>
            </a:xfrm>
            <a:custGeom>
              <a:avLst/>
              <a:gdLst/>
              <a:ahLst/>
              <a:cxnLst/>
              <a:rect l="l" t="t" r="r" b="b"/>
              <a:pathLst>
                <a:path w="384432" h="2736559">
                  <a:moveTo>
                    <a:pt x="31824" y="0"/>
                  </a:moveTo>
                  <a:lnTo>
                    <a:pt x="352608" y="0"/>
                  </a:lnTo>
                  <a:cubicBezTo>
                    <a:pt x="370183" y="0"/>
                    <a:pt x="384432" y="14248"/>
                    <a:pt x="384432" y="31824"/>
                  </a:cubicBezTo>
                  <a:lnTo>
                    <a:pt x="384432" y="2704735"/>
                  </a:lnTo>
                  <a:cubicBezTo>
                    <a:pt x="384432" y="2722311"/>
                    <a:pt x="370183" y="2736559"/>
                    <a:pt x="352608" y="2736559"/>
                  </a:cubicBezTo>
                  <a:lnTo>
                    <a:pt x="31824" y="2736559"/>
                  </a:lnTo>
                  <a:cubicBezTo>
                    <a:pt x="14248" y="2736559"/>
                    <a:pt x="0" y="2722311"/>
                    <a:pt x="0" y="2704735"/>
                  </a:cubicBezTo>
                  <a:lnTo>
                    <a:pt x="0" y="31824"/>
                  </a:lnTo>
                  <a:cubicBezTo>
                    <a:pt x="0" y="14248"/>
                    <a:pt x="14248" y="0"/>
                    <a:pt x="31824" y="0"/>
                  </a:cubicBezTo>
                  <a:close/>
                </a:path>
              </a:pathLst>
            </a:custGeom>
            <a:solidFill>
              <a:srgbClr val="151319"/>
            </a:solidFill>
          </p:spPr>
        </p:sp>
        <p:sp>
          <p:nvSpPr>
            <p:cNvPr id="5" name="TextBox 5"/>
            <p:cNvSpPr txBox="1"/>
            <p:nvPr/>
          </p:nvSpPr>
          <p:spPr>
            <a:xfrm>
              <a:off x="0" y="-9525"/>
              <a:ext cx="384432" cy="2746084"/>
            </a:xfrm>
            <a:prstGeom prst="rect">
              <a:avLst/>
            </a:prstGeom>
          </p:spPr>
          <p:txBody>
            <a:bodyPr lIns="50800" tIns="50800" rIns="50800" bIns="50800" rtlCol="0" anchor="ctr"/>
            <a:lstStyle/>
            <a:p>
              <a:pPr algn="ctr">
                <a:lnSpc>
                  <a:spcPts val="2268"/>
                </a:lnSpc>
              </a:pPr>
              <a:endParaRPr/>
            </a:p>
          </p:txBody>
        </p:sp>
      </p:grpSp>
      <p:sp>
        <p:nvSpPr>
          <p:cNvPr id="6" name="Freeform 6"/>
          <p:cNvSpPr/>
          <p:nvPr/>
        </p:nvSpPr>
        <p:spPr>
          <a:xfrm>
            <a:off x="6800540" y="2499410"/>
            <a:ext cx="3486460" cy="2261841"/>
          </a:xfrm>
          <a:custGeom>
            <a:avLst/>
            <a:gdLst/>
            <a:ahLst/>
            <a:cxnLst/>
            <a:rect l="l" t="t" r="r" b="b"/>
            <a:pathLst>
              <a:path w="3486460" h="2261841">
                <a:moveTo>
                  <a:pt x="0" y="0"/>
                </a:moveTo>
                <a:lnTo>
                  <a:pt x="3486460" y="0"/>
                </a:lnTo>
                <a:lnTo>
                  <a:pt x="3486460" y="2261841"/>
                </a:lnTo>
                <a:lnTo>
                  <a:pt x="0" y="2261841"/>
                </a:lnTo>
                <a:lnTo>
                  <a:pt x="0" y="0"/>
                </a:lnTo>
                <a:close/>
              </a:path>
            </a:pathLst>
          </a:custGeom>
          <a:blipFill>
            <a:blip r:embed="rId3"/>
            <a:stretch>
              <a:fillRect/>
            </a:stretch>
          </a:blipFill>
        </p:spPr>
      </p:sp>
      <p:sp>
        <p:nvSpPr>
          <p:cNvPr id="7" name="Freeform 7"/>
          <p:cNvSpPr/>
          <p:nvPr/>
        </p:nvSpPr>
        <p:spPr>
          <a:xfrm>
            <a:off x="6589283" y="4284124"/>
            <a:ext cx="3450803" cy="2047448"/>
          </a:xfrm>
          <a:custGeom>
            <a:avLst/>
            <a:gdLst/>
            <a:ahLst/>
            <a:cxnLst/>
            <a:rect l="l" t="t" r="r" b="b"/>
            <a:pathLst>
              <a:path w="3450803" h="2047448">
                <a:moveTo>
                  <a:pt x="0" y="0"/>
                </a:moveTo>
                <a:lnTo>
                  <a:pt x="3450803" y="0"/>
                </a:lnTo>
                <a:lnTo>
                  <a:pt x="3450803" y="2047449"/>
                </a:lnTo>
                <a:lnTo>
                  <a:pt x="0" y="2047449"/>
                </a:lnTo>
                <a:lnTo>
                  <a:pt x="0" y="0"/>
                </a:lnTo>
                <a:close/>
              </a:path>
            </a:pathLst>
          </a:custGeom>
          <a:blipFill>
            <a:blip r:embed="rId4"/>
            <a:stretch>
              <a:fillRect t="-1194" b="-1194"/>
            </a:stretch>
          </a:blipFill>
        </p:spPr>
      </p:sp>
      <p:sp>
        <p:nvSpPr>
          <p:cNvPr id="8" name="Freeform 8"/>
          <p:cNvSpPr/>
          <p:nvPr/>
        </p:nvSpPr>
        <p:spPr>
          <a:xfrm>
            <a:off x="7667939" y="6331573"/>
            <a:ext cx="2839151" cy="3820675"/>
          </a:xfrm>
          <a:custGeom>
            <a:avLst/>
            <a:gdLst/>
            <a:ahLst/>
            <a:cxnLst/>
            <a:rect l="l" t="t" r="r" b="b"/>
            <a:pathLst>
              <a:path w="2839151" h="3820675">
                <a:moveTo>
                  <a:pt x="0" y="0"/>
                </a:moveTo>
                <a:lnTo>
                  <a:pt x="2839151" y="0"/>
                </a:lnTo>
                <a:lnTo>
                  <a:pt x="2839151" y="3820675"/>
                </a:lnTo>
                <a:lnTo>
                  <a:pt x="0" y="3820675"/>
                </a:lnTo>
                <a:lnTo>
                  <a:pt x="0" y="0"/>
                </a:lnTo>
                <a:close/>
              </a:path>
            </a:pathLst>
          </a:custGeom>
          <a:blipFill>
            <a:blip r:embed="rId5"/>
            <a:stretch>
              <a:fillRect l="-12974" t="-958" r="-101057"/>
            </a:stretch>
          </a:blipFill>
        </p:spPr>
      </p:sp>
      <p:sp>
        <p:nvSpPr>
          <p:cNvPr id="9" name="TextBox 9"/>
          <p:cNvSpPr txBox="1"/>
          <p:nvPr/>
        </p:nvSpPr>
        <p:spPr>
          <a:xfrm>
            <a:off x="1943100" y="2786834"/>
            <a:ext cx="4461544" cy="487313"/>
          </a:xfrm>
          <a:prstGeom prst="rect">
            <a:avLst/>
          </a:prstGeom>
        </p:spPr>
        <p:txBody>
          <a:bodyPr wrap="square" lIns="0" tIns="0" rIns="0" bIns="0" rtlCol="0" anchor="t">
            <a:spAutoFit/>
          </a:bodyPr>
          <a:lstStyle/>
          <a:p>
            <a:pPr algn="ctr">
              <a:lnSpc>
                <a:spcPts val="1850"/>
              </a:lnSpc>
              <a:spcBef>
                <a:spcPct val="0"/>
              </a:spcBef>
            </a:pPr>
            <a:r>
              <a:rPr lang="en-US" sz="1542" dirty="0">
                <a:solidFill>
                  <a:srgbClr val="000000"/>
                </a:solidFill>
                <a:latin typeface="Arimo"/>
                <a:ea typeface="Arimo"/>
                <a:cs typeface="Arimo"/>
                <a:sym typeface="Arimo"/>
              </a:rPr>
              <a:t> Cancellation Rate by Property Name and Room Class (Bar Chart)</a:t>
            </a:r>
          </a:p>
        </p:txBody>
      </p:sp>
      <p:sp>
        <p:nvSpPr>
          <p:cNvPr id="10" name="TextBox 10"/>
          <p:cNvSpPr txBox="1"/>
          <p:nvPr/>
        </p:nvSpPr>
        <p:spPr>
          <a:xfrm>
            <a:off x="3457575" y="3438965"/>
            <a:ext cx="1390650" cy="238125"/>
          </a:xfrm>
          <a:prstGeom prst="rect">
            <a:avLst/>
          </a:prstGeom>
        </p:spPr>
        <p:txBody>
          <a:bodyPr lIns="0" tIns="0" rIns="0" bIns="0" rtlCol="0" anchor="t">
            <a:spAutoFit/>
          </a:bodyPr>
          <a:lstStyle/>
          <a:p>
            <a:pPr algn="ctr">
              <a:lnSpc>
                <a:spcPts val="1862"/>
              </a:lnSpc>
              <a:spcBef>
                <a:spcPct val="0"/>
              </a:spcBef>
            </a:pPr>
            <a:r>
              <a:rPr lang="en-US" sz="1552" b="1" dirty="0">
                <a:solidFill>
                  <a:srgbClr val="000000"/>
                </a:solidFill>
                <a:latin typeface="Arimo Bold"/>
                <a:ea typeface="Arimo Bold"/>
                <a:cs typeface="Arimo Bold"/>
                <a:sym typeface="Arimo Bold"/>
              </a:rPr>
              <a:t>What it shows:</a:t>
            </a:r>
          </a:p>
        </p:txBody>
      </p:sp>
      <p:sp>
        <p:nvSpPr>
          <p:cNvPr id="11" name="TextBox 11"/>
          <p:cNvSpPr txBox="1"/>
          <p:nvPr/>
        </p:nvSpPr>
        <p:spPr>
          <a:xfrm>
            <a:off x="2171700" y="3686064"/>
            <a:ext cx="3793220" cy="769441"/>
          </a:xfrm>
          <a:prstGeom prst="rect">
            <a:avLst/>
          </a:prstGeom>
        </p:spPr>
        <p:txBody>
          <a:bodyPr wrap="square" lIns="0" tIns="0" rIns="0" bIns="0" rtlCol="0" anchor="t">
            <a:spAutoFit/>
          </a:bodyPr>
          <a:lstStyle/>
          <a:p>
            <a:pPr algn="ctr">
              <a:lnSpc>
                <a:spcPts val="1524"/>
              </a:lnSpc>
              <a:spcBef>
                <a:spcPct val="0"/>
              </a:spcBef>
            </a:pPr>
            <a:r>
              <a:rPr lang="en-US" sz="1270" dirty="0">
                <a:solidFill>
                  <a:srgbClr val="000000"/>
                </a:solidFill>
                <a:latin typeface="Arimo"/>
                <a:ea typeface="Arimo"/>
                <a:cs typeface="Arimo"/>
                <a:sym typeface="Arimo"/>
              </a:rPr>
              <a:t>This horizontal bar chart breaks down the cancellation rate for different ITC properties (e.g., ITC Palace, ITC Grands, ITC City) by room class (Elite, Premium, Presidential, Standard).</a:t>
            </a:r>
          </a:p>
        </p:txBody>
      </p:sp>
      <p:sp>
        <p:nvSpPr>
          <p:cNvPr id="12" name="TextBox 12"/>
          <p:cNvSpPr txBox="1"/>
          <p:nvPr/>
        </p:nvSpPr>
        <p:spPr>
          <a:xfrm>
            <a:off x="3894676" y="4512603"/>
            <a:ext cx="866874" cy="295275"/>
          </a:xfrm>
          <a:prstGeom prst="rect">
            <a:avLst/>
          </a:prstGeom>
        </p:spPr>
        <p:txBody>
          <a:bodyPr lIns="0" tIns="0" rIns="0" bIns="0" rtlCol="0" anchor="t">
            <a:spAutoFit/>
          </a:bodyPr>
          <a:lstStyle/>
          <a:p>
            <a:pPr algn="ctr">
              <a:lnSpc>
                <a:spcPts val="2268"/>
              </a:lnSpc>
              <a:spcBef>
                <a:spcPct val="0"/>
              </a:spcBef>
            </a:pPr>
            <a:r>
              <a:rPr lang="en-US" sz="1890" b="1" dirty="0">
                <a:solidFill>
                  <a:srgbClr val="000000"/>
                </a:solidFill>
                <a:latin typeface="Arimo Bold"/>
                <a:ea typeface="Arimo Bold"/>
                <a:cs typeface="Arimo Bold"/>
                <a:sym typeface="Arimo Bold"/>
              </a:rPr>
              <a:t>Insight:</a:t>
            </a:r>
          </a:p>
        </p:txBody>
      </p:sp>
      <p:sp>
        <p:nvSpPr>
          <p:cNvPr id="13" name="TextBox 13"/>
          <p:cNvSpPr txBox="1"/>
          <p:nvPr/>
        </p:nvSpPr>
        <p:spPr>
          <a:xfrm>
            <a:off x="2324099" y="4904775"/>
            <a:ext cx="3880967" cy="577081"/>
          </a:xfrm>
          <a:prstGeom prst="rect">
            <a:avLst/>
          </a:prstGeom>
        </p:spPr>
        <p:txBody>
          <a:bodyPr wrap="square" lIns="0" tIns="0" rIns="0" bIns="0" rtlCol="0" anchor="t">
            <a:spAutoFit/>
          </a:bodyPr>
          <a:lstStyle/>
          <a:p>
            <a:pPr algn="ctr">
              <a:lnSpc>
                <a:spcPts val="1513"/>
              </a:lnSpc>
              <a:spcBef>
                <a:spcPct val="0"/>
              </a:spcBef>
            </a:pPr>
            <a:r>
              <a:rPr lang="en-US" sz="1260" dirty="0">
                <a:solidFill>
                  <a:srgbClr val="000000"/>
                </a:solidFill>
                <a:latin typeface="Arimo"/>
                <a:ea typeface="Arimo"/>
                <a:cs typeface="Arimo"/>
                <a:sym typeface="Arimo"/>
              </a:rPr>
              <a:t>All properties have a high cancellation rate across room classes, with cancellation rates nearing or exceeding 50% for some room classes.</a:t>
            </a:r>
          </a:p>
        </p:txBody>
      </p:sp>
      <p:sp>
        <p:nvSpPr>
          <p:cNvPr id="14" name="TextBox 14"/>
          <p:cNvSpPr txBox="1"/>
          <p:nvPr/>
        </p:nvSpPr>
        <p:spPr>
          <a:xfrm>
            <a:off x="2929570" y="5552958"/>
            <a:ext cx="2798746" cy="264711"/>
          </a:xfrm>
          <a:prstGeom prst="rect">
            <a:avLst/>
          </a:prstGeom>
        </p:spPr>
        <p:txBody>
          <a:bodyPr lIns="0" tIns="0" rIns="0" bIns="0" rtlCol="0" anchor="t">
            <a:spAutoFit/>
          </a:bodyPr>
          <a:lstStyle/>
          <a:p>
            <a:pPr algn="ctr">
              <a:lnSpc>
                <a:spcPts val="1950"/>
              </a:lnSpc>
              <a:spcBef>
                <a:spcPct val="0"/>
              </a:spcBef>
            </a:pPr>
            <a:r>
              <a:rPr lang="en-US" sz="1625" b="1">
                <a:solidFill>
                  <a:srgbClr val="000000"/>
                </a:solidFill>
                <a:latin typeface="Arimo Bold"/>
                <a:ea typeface="Arimo Bold"/>
                <a:cs typeface="Arimo Bold"/>
                <a:sym typeface="Arimo Bold"/>
              </a:rPr>
              <a:t> Revenue by City (Bar Chart)</a:t>
            </a:r>
          </a:p>
        </p:txBody>
      </p:sp>
      <p:sp>
        <p:nvSpPr>
          <p:cNvPr id="15" name="TextBox 15"/>
          <p:cNvSpPr txBox="1"/>
          <p:nvPr/>
        </p:nvSpPr>
        <p:spPr>
          <a:xfrm>
            <a:off x="3314700" y="5989910"/>
            <a:ext cx="1860500" cy="230832"/>
          </a:xfrm>
          <a:prstGeom prst="rect">
            <a:avLst/>
          </a:prstGeom>
        </p:spPr>
        <p:txBody>
          <a:bodyPr wrap="square" lIns="0" tIns="0" rIns="0" bIns="0" rtlCol="0" anchor="t">
            <a:spAutoFit/>
          </a:bodyPr>
          <a:lstStyle/>
          <a:p>
            <a:pPr algn="ctr">
              <a:lnSpc>
                <a:spcPts val="1784"/>
              </a:lnSpc>
              <a:spcBef>
                <a:spcPct val="0"/>
              </a:spcBef>
            </a:pPr>
            <a:r>
              <a:rPr lang="en-US" sz="1487" b="1" dirty="0">
                <a:solidFill>
                  <a:srgbClr val="000000"/>
                </a:solidFill>
                <a:latin typeface="Arimo Bold"/>
                <a:ea typeface="Arimo Bold"/>
                <a:cs typeface="Arimo Bold"/>
                <a:sym typeface="Arimo Bold"/>
              </a:rPr>
              <a:t>What it shows:</a:t>
            </a:r>
          </a:p>
        </p:txBody>
      </p:sp>
      <p:sp>
        <p:nvSpPr>
          <p:cNvPr id="16" name="TextBox 16"/>
          <p:cNvSpPr txBox="1"/>
          <p:nvPr/>
        </p:nvSpPr>
        <p:spPr>
          <a:xfrm>
            <a:off x="1686560" y="6341668"/>
            <a:ext cx="4718085" cy="461665"/>
          </a:xfrm>
          <a:prstGeom prst="rect">
            <a:avLst/>
          </a:prstGeom>
        </p:spPr>
        <p:txBody>
          <a:bodyPr wrap="square" lIns="0" tIns="0" rIns="0" bIns="0" rtlCol="0" anchor="t">
            <a:spAutoFit/>
          </a:bodyPr>
          <a:lstStyle/>
          <a:p>
            <a:pPr algn="ctr">
              <a:lnSpc>
                <a:spcPts val="1755"/>
              </a:lnSpc>
              <a:spcBef>
                <a:spcPct val="0"/>
              </a:spcBef>
            </a:pPr>
            <a:r>
              <a:rPr lang="en-US" sz="1462" dirty="0">
                <a:solidFill>
                  <a:srgbClr val="000000"/>
                </a:solidFill>
                <a:latin typeface="Arimo"/>
                <a:ea typeface="Arimo"/>
                <a:cs typeface="Arimo"/>
                <a:sym typeface="Arimo"/>
              </a:rPr>
              <a:t>This bar chart displays the total revenue generated by different cities.</a:t>
            </a:r>
          </a:p>
        </p:txBody>
      </p:sp>
      <p:sp>
        <p:nvSpPr>
          <p:cNvPr id="17" name="TextBox 17"/>
          <p:cNvSpPr txBox="1"/>
          <p:nvPr/>
        </p:nvSpPr>
        <p:spPr>
          <a:xfrm>
            <a:off x="4152900" y="7195505"/>
            <a:ext cx="775196" cy="276225"/>
          </a:xfrm>
          <a:prstGeom prst="rect">
            <a:avLst/>
          </a:prstGeom>
        </p:spPr>
        <p:txBody>
          <a:bodyPr lIns="0" tIns="0" rIns="0" bIns="0" rtlCol="0" anchor="t">
            <a:spAutoFit/>
          </a:bodyPr>
          <a:lstStyle/>
          <a:p>
            <a:pPr algn="ctr">
              <a:lnSpc>
                <a:spcPts val="2028"/>
              </a:lnSpc>
              <a:spcBef>
                <a:spcPct val="0"/>
              </a:spcBef>
            </a:pPr>
            <a:r>
              <a:rPr lang="en-US" sz="1690" b="1">
                <a:solidFill>
                  <a:srgbClr val="000000"/>
                </a:solidFill>
                <a:latin typeface="Arimo Bold"/>
                <a:ea typeface="Arimo Bold"/>
                <a:cs typeface="Arimo Bold"/>
                <a:sym typeface="Arimo Bold"/>
              </a:rPr>
              <a:t>Insight:</a:t>
            </a:r>
          </a:p>
        </p:txBody>
      </p:sp>
      <p:sp>
        <p:nvSpPr>
          <p:cNvPr id="18" name="TextBox 18"/>
          <p:cNvSpPr txBox="1"/>
          <p:nvPr/>
        </p:nvSpPr>
        <p:spPr>
          <a:xfrm>
            <a:off x="1114659" y="7732620"/>
            <a:ext cx="6428569" cy="609600"/>
          </a:xfrm>
          <a:prstGeom prst="rect">
            <a:avLst/>
          </a:prstGeom>
        </p:spPr>
        <p:txBody>
          <a:bodyPr wrap="square" lIns="0" tIns="0" rIns="0" bIns="0" rtlCol="0" anchor="t">
            <a:spAutoFit/>
          </a:bodyPr>
          <a:lstStyle/>
          <a:p>
            <a:pPr marL="287865" lvl="1" indent="-143933" algn="ctr">
              <a:lnSpc>
                <a:spcPts val="1599"/>
              </a:lnSpc>
              <a:buFont typeface="Arial"/>
              <a:buChar char="•"/>
            </a:pPr>
            <a:r>
              <a:rPr lang="en-US" sz="1333">
                <a:solidFill>
                  <a:srgbClr val="000000"/>
                </a:solidFill>
                <a:latin typeface="Arimo"/>
                <a:ea typeface="Arimo"/>
                <a:cs typeface="Arimo"/>
                <a:sym typeface="Arimo"/>
              </a:rPr>
              <a:t>Mumbai contributes the highest revenue at ₹0.48 billion.</a:t>
            </a:r>
          </a:p>
          <a:p>
            <a:pPr marL="287865" lvl="1" indent="-143933" algn="ctr">
              <a:lnSpc>
                <a:spcPts val="1599"/>
              </a:lnSpc>
              <a:buFont typeface="Arial"/>
              <a:buChar char="•"/>
            </a:pPr>
            <a:r>
              <a:rPr lang="en-US" sz="1333">
                <a:solidFill>
                  <a:srgbClr val="000000"/>
                </a:solidFill>
                <a:latin typeface="Arimo"/>
                <a:ea typeface="Arimo"/>
                <a:cs typeface="Arimo"/>
                <a:sym typeface="Arimo"/>
              </a:rPr>
              <a:t>Delhi and Bangalore follow with ₹0.29 billion and ₹0.27 billion, respectively.</a:t>
            </a:r>
          </a:p>
          <a:p>
            <a:pPr marL="287865" lvl="1" indent="-143933" algn="ctr">
              <a:lnSpc>
                <a:spcPts val="1599"/>
              </a:lnSpc>
              <a:buFont typeface="Arial"/>
              <a:buChar char="•"/>
            </a:pPr>
            <a:r>
              <a:rPr lang="en-US" sz="1333">
                <a:solidFill>
                  <a:srgbClr val="000000"/>
                </a:solidFill>
                <a:latin typeface="Arimo"/>
                <a:ea typeface="Arimo"/>
                <a:cs typeface="Arimo"/>
                <a:sym typeface="Arimo"/>
              </a:rPr>
              <a:t>Goa generates the lowest revenue among the listed cities (₹0.13 billion).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577451" y="0"/>
            <a:ext cx="3773735" cy="2025201"/>
          </a:xfrm>
          <a:custGeom>
            <a:avLst/>
            <a:gdLst/>
            <a:ahLst/>
            <a:cxnLst/>
            <a:rect l="l" t="t" r="r" b="b"/>
            <a:pathLst>
              <a:path w="3773735" h="2025201">
                <a:moveTo>
                  <a:pt x="0" y="0"/>
                </a:moveTo>
                <a:lnTo>
                  <a:pt x="3773736" y="0"/>
                </a:lnTo>
                <a:lnTo>
                  <a:pt x="3773736" y="2025201"/>
                </a:lnTo>
                <a:lnTo>
                  <a:pt x="0" y="2025201"/>
                </a:lnTo>
                <a:lnTo>
                  <a:pt x="0" y="0"/>
                </a:lnTo>
                <a:close/>
              </a:path>
            </a:pathLst>
          </a:custGeom>
          <a:blipFill>
            <a:blip r:embed="rId2"/>
            <a:stretch>
              <a:fillRect/>
            </a:stretch>
          </a:blipFill>
        </p:spPr>
      </p:sp>
      <p:grpSp>
        <p:nvGrpSpPr>
          <p:cNvPr id="3" name="Group 3"/>
          <p:cNvGrpSpPr/>
          <p:nvPr/>
        </p:nvGrpSpPr>
        <p:grpSpPr>
          <a:xfrm>
            <a:off x="8827361" y="0"/>
            <a:ext cx="1459639" cy="10390373"/>
            <a:chOff x="0" y="0"/>
            <a:chExt cx="384432" cy="2736559"/>
          </a:xfrm>
        </p:grpSpPr>
        <p:sp>
          <p:nvSpPr>
            <p:cNvPr id="4" name="Freeform 4"/>
            <p:cNvSpPr/>
            <p:nvPr/>
          </p:nvSpPr>
          <p:spPr>
            <a:xfrm>
              <a:off x="0" y="0"/>
              <a:ext cx="384432" cy="2736559"/>
            </a:xfrm>
            <a:custGeom>
              <a:avLst/>
              <a:gdLst/>
              <a:ahLst/>
              <a:cxnLst/>
              <a:rect l="l" t="t" r="r" b="b"/>
              <a:pathLst>
                <a:path w="384432" h="2736559">
                  <a:moveTo>
                    <a:pt x="31824" y="0"/>
                  </a:moveTo>
                  <a:lnTo>
                    <a:pt x="352608" y="0"/>
                  </a:lnTo>
                  <a:cubicBezTo>
                    <a:pt x="370183" y="0"/>
                    <a:pt x="384432" y="14248"/>
                    <a:pt x="384432" y="31824"/>
                  </a:cubicBezTo>
                  <a:lnTo>
                    <a:pt x="384432" y="2704735"/>
                  </a:lnTo>
                  <a:cubicBezTo>
                    <a:pt x="384432" y="2722311"/>
                    <a:pt x="370183" y="2736559"/>
                    <a:pt x="352608" y="2736559"/>
                  </a:cubicBezTo>
                  <a:lnTo>
                    <a:pt x="31824" y="2736559"/>
                  </a:lnTo>
                  <a:cubicBezTo>
                    <a:pt x="14248" y="2736559"/>
                    <a:pt x="0" y="2722311"/>
                    <a:pt x="0" y="2704735"/>
                  </a:cubicBezTo>
                  <a:lnTo>
                    <a:pt x="0" y="31824"/>
                  </a:lnTo>
                  <a:cubicBezTo>
                    <a:pt x="0" y="14248"/>
                    <a:pt x="14248" y="0"/>
                    <a:pt x="31824" y="0"/>
                  </a:cubicBezTo>
                  <a:close/>
                </a:path>
              </a:pathLst>
            </a:custGeom>
            <a:solidFill>
              <a:srgbClr val="151319"/>
            </a:solidFill>
          </p:spPr>
        </p:sp>
        <p:sp>
          <p:nvSpPr>
            <p:cNvPr id="5" name="TextBox 5"/>
            <p:cNvSpPr txBox="1"/>
            <p:nvPr/>
          </p:nvSpPr>
          <p:spPr>
            <a:xfrm>
              <a:off x="0" y="-9525"/>
              <a:ext cx="384432" cy="2746084"/>
            </a:xfrm>
            <a:prstGeom prst="rect">
              <a:avLst/>
            </a:prstGeom>
          </p:spPr>
          <p:txBody>
            <a:bodyPr lIns="50800" tIns="50800" rIns="50800" bIns="50800" rtlCol="0" anchor="ctr"/>
            <a:lstStyle/>
            <a:p>
              <a:pPr algn="ctr">
                <a:lnSpc>
                  <a:spcPts val="2268"/>
                </a:lnSpc>
              </a:pPr>
              <a:endParaRPr/>
            </a:p>
          </p:txBody>
        </p:sp>
      </p:grpSp>
      <p:sp>
        <p:nvSpPr>
          <p:cNvPr id="6" name="Freeform 6"/>
          <p:cNvSpPr/>
          <p:nvPr/>
        </p:nvSpPr>
        <p:spPr>
          <a:xfrm>
            <a:off x="6800540" y="2499410"/>
            <a:ext cx="3486460" cy="2261841"/>
          </a:xfrm>
          <a:custGeom>
            <a:avLst/>
            <a:gdLst/>
            <a:ahLst/>
            <a:cxnLst/>
            <a:rect l="l" t="t" r="r" b="b"/>
            <a:pathLst>
              <a:path w="3486460" h="2261841">
                <a:moveTo>
                  <a:pt x="0" y="0"/>
                </a:moveTo>
                <a:lnTo>
                  <a:pt x="3486460" y="0"/>
                </a:lnTo>
                <a:lnTo>
                  <a:pt x="3486460" y="2261841"/>
                </a:lnTo>
                <a:lnTo>
                  <a:pt x="0" y="2261841"/>
                </a:lnTo>
                <a:lnTo>
                  <a:pt x="0" y="0"/>
                </a:lnTo>
                <a:close/>
              </a:path>
            </a:pathLst>
          </a:custGeom>
          <a:blipFill>
            <a:blip r:embed="rId3"/>
            <a:stretch>
              <a:fillRect/>
            </a:stretch>
          </a:blipFill>
        </p:spPr>
      </p:sp>
      <p:sp>
        <p:nvSpPr>
          <p:cNvPr id="7" name="Freeform 7"/>
          <p:cNvSpPr/>
          <p:nvPr/>
        </p:nvSpPr>
        <p:spPr>
          <a:xfrm>
            <a:off x="6589283" y="4284124"/>
            <a:ext cx="3450803" cy="2047448"/>
          </a:xfrm>
          <a:custGeom>
            <a:avLst/>
            <a:gdLst/>
            <a:ahLst/>
            <a:cxnLst/>
            <a:rect l="l" t="t" r="r" b="b"/>
            <a:pathLst>
              <a:path w="3450803" h="2047448">
                <a:moveTo>
                  <a:pt x="0" y="0"/>
                </a:moveTo>
                <a:lnTo>
                  <a:pt x="3450803" y="0"/>
                </a:lnTo>
                <a:lnTo>
                  <a:pt x="3450803" y="2047449"/>
                </a:lnTo>
                <a:lnTo>
                  <a:pt x="0" y="2047449"/>
                </a:lnTo>
                <a:lnTo>
                  <a:pt x="0" y="0"/>
                </a:lnTo>
                <a:close/>
              </a:path>
            </a:pathLst>
          </a:custGeom>
          <a:blipFill>
            <a:blip r:embed="rId4"/>
            <a:stretch>
              <a:fillRect t="-1194" b="-1194"/>
            </a:stretch>
          </a:blipFill>
        </p:spPr>
      </p:sp>
      <p:sp>
        <p:nvSpPr>
          <p:cNvPr id="8" name="Freeform 8"/>
          <p:cNvSpPr/>
          <p:nvPr/>
        </p:nvSpPr>
        <p:spPr>
          <a:xfrm>
            <a:off x="7667939" y="6331573"/>
            <a:ext cx="2839151" cy="3820675"/>
          </a:xfrm>
          <a:custGeom>
            <a:avLst/>
            <a:gdLst/>
            <a:ahLst/>
            <a:cxnLst/>
            <a:rect l="l" t="t" r="r" b="b"/>
            <a:pathLst>
              <a:path w="2839151" h="3820675">
                <a:moveTo>
                  <a:pt x="0" y="0"/>
                </a:moveTo>
                <a:lnTo>
                  <a:pt x="2839151" y="0"/>
                </a:lnTo>
                <a:lnTo>
                  <a:pt x="2839151" y="3820675"/>
                </a:lnTo>
                <a:lnTo>
                  <a:pt x="0" y="3820675"/>
                </a:lnTo>
                <a:lnTo>
                  <a:pt x="0" y="0"/>
                </a:lnTo>
                <a:close/>
              </a:path>
            </a:pathLst>
          </a:custGeom>
          <a:blipFill>
            <a:blip r:embed="rId5"/>
            <a:stretch>
              <a:fillRect l="-12974" t="-958" r="-101057"/>
            </a:stretch>
          </a:blipFill>
        </p:spPr>
      </p:sp>
      <p:sp>
        <p:nvSpPr>
          <p:cNvPr id="9" name="TextBox 9"/>
          <p:cNvSpPr txBox="1"/>
          <p:nvPr/>
        </p:nvSpPr>
        <p:spPr>
          <a:xfrm>
            <a:off x="1104900" y="2729197"/>
            <a:ext cx="5760618" cy="461665"/>
          </a:xfrm>
          <a:prstGeom prst="rect">
            <a:avLst/>
          </a:prstGeom>
        </p:spPr>
        <p:txBody>
          <a:bodyPr wrap="square" lIns="0" tIns="0" rIns="0" bIns="0" rtlCol="0" anchor="t">
            <a:spAutoFit/>
          </a:bodyPr>
          <a:lstStyle/>
          <a:p>
            <a:pPr algn="ctr">
              <a:lnSpc>
                <a:spcPts val="1825"/>
              </a:lnSpc>
              <a:spcBef>
                <a:spcPct val="0"/>
              </a:spcBef>
            </a:pPr>
            <a:r>
              <a:rPr lang="en-US" sz="1521" b="1" dirty="0">
                <a:solidFill>
                  <a:srgbClr val="000000"/>
                </a:solidFill>
                <a:latin typeface="Arimo Bold"/>
                <a:ea typeface="Arimo Bold"/>
                <a:cs typeface="Arimo Bold"/>
                <a:sym typeface="Arimo Bold"/>
              </a:rPr>
              <a:t>Cancellation Rate by Room Class and Month (Stacked Bar Chart)</a:t>
            </a:r>
          </a:p>
        </p:txBody>
      </p:sp>
      <p:sp>
        <p:nvSpPr>
          <p:cNvPr id="10" name="TextBox 10"/>
          <p:cNvSpPr txBox="1"/>
          <p:nvPr/>
        </p:nvSpPr>
        <p:spPr>
          <a:xfrm>
            <a:off x="3420480" y="3462236"/>
            <a:ext cx="1337370" cy="228600"/>
          </a:xfrm>
          <a:prstGeom prst="rect">
            <a:avLst/>
          </a:prstGeom>
        </p:spPr>
        <p:txBody>
          <a:bodyPr lIns="0" tIns="0" rIns="0" bIns="0" rtlCol="0" anchor="t">
            <a:spAutoFit/>
          </a:bodyPr>
          <a:lstStyle/>
          <a:p>
            <a:pPr algn="ctr">
              <a:lnSpc>
                <a:spcPts val="1791"/>
              </a:lnSpc>
              <a:spcBef>
                <a:spcPct val="0"/>
              </a:spcBef>
            </a:pPr>
            <a:r>
              <a:rPr lang="en-US" sz="1492" b="1" dirty="0">
                <a:solidFill>
                  <a:srgbClr val="000000"/>
                </a:solidFill>
                <a:latin typeface="Arimo Bold"/>
                <a:ea typeface="Arimo Bold"/>
                <a:cs typeface="Arimo Bold"/>
                <a:sym typeface="Arimo Bold"/>
              </a:rPr>
              <a:t>What it shows:</a:t>
            </a:r>
          </a:p>
        </p:txBody>
      </p:sp>
      <p:sp>
        <p:nvSpPr>
          <p:cNvPr id="11" name="TextBox 11"/>
          <p:cNvSpPr txBox="1"/>
          <p:nvPr/>
        </p:nvSpPr>
        <p:spPr>
          <a:xfrm>
            <a:off x="1555386" y="3865746"/>
            <a:ext cx="5181600" cy="359073"/>
          </a:xfrm>
          <a:prstGeom prst="rect">
            <a:avLst/>
          </a:prstGeom>
        </p:spPr>
        <p:txBody>
          <a:bodyPr wrap="square" lIns="0" tIns="0" rIns="0" bIns="0" rtlCol="0" anchor="t">
            <a:spAutoFit/>
          </a:bodyPr>
          <a:lstStyle/>
          <a:p>
            <a:pPr algn="ctr">
              <a:lnSpc>
                <a:spcPts val="1389"/>
              </a:lnSpc>
              <a:spcBef>
                <a:spcPct val="0"/>
              </a:spcBef>
            </a:pPr>
            <a:r>
              <a:rPr lang="en-US" sz="1157" b="1" dirty="0">
                <a:solidFill>
                  <a:srgbClr val="000000"/>
                </a:solidFill>
                <a:latin typeface="Arimo Bold"/>
                <a:ea typeface="Arimo Bold"/>
                <a:cs typeface="Arimo Bold"/>
                <a:sym typeface="Arimo Bold"/>
              </a:rPr>
              <a:t>This chart displays the cancellation rates for each room class (Elite, Premium, Presidential, Standard) across three months (May, June, July).</a:t>
            </a:r>
          </a:p>
        </p:txBody>
      </p:sp>
      <p:sp>
        <p:nvSpPr>
          <p:cNvPr id="12" name="TextBox 12"/>
          <p:cNvSpPr txBox="1"/>
          <p:nvPr/>
        </p:nvSpPr>
        <p:spPr>
          <a:xfrm>
            <a:off x="4381500" y="7973305"/>
            <a:ext cx="775196" cy="276225"/>
          </a:xfrm>
          <a:prstGeom prst="rect">
            <a:avLst/>
          </a:prstGeom>
        </p:spPr>
        <p:txBody>
          <a:bodyPr lIns="0" tIns="0" rIns="0" bIns="0" rtlCol="0" anchor="t">
            <a:spAutoFit/>
          </a:bodyPr>
          <a:lstStyle/>
          <a:p>
            <a:pPr algn="ctr">
              <a:lnSpc>
                <a:spcPts val="2028"/>
              </a:lnSpc>
              <a:spcBef>
                <a:spcPct val="0"/>
              </a:spcBef>
            </a:pPr>
            <a:r>
              <a:rPr lang="en-US" sz="1690" b="1" dirty="0">
                <a:solidFill>
                  <a:srgbClr val="B58948"/>
                </a:solidFill>
                <a:latin typeface="Arimo Bold"/>
                <a:ea typeface="Arimo Bold"/>
                <a:cs typeface="Arimo Bold"/>
                <a:sym typeface="Arimo Bold"/>
              </a:rPr>
              <a:t>Insight:</a:t>
            </a:r>
          </a:p>
        </p:txBody>
      </p:sp>
      <p:sp>
        <p:nvSpPr>
          <p:cNvPr id="13" name="TextBox 13"/>
          <p:cNvSpPr txBox="1"/>
          <p:nvPr/>
        </p:nvSpPr>
        <p:spPr>
          <a:xfrm>
            <a:off x="1267256" y="5174309"/>
            <a:ext cx="5350046" cy="718145"/>
          </a:xfrm>
          <a:prstGeom prst="rect">
            <a:avLst/>
          </a:prstGeom>
        </p:spPr>
        <p:txBody>
          <a:bodyPr wrap="square" lIns="0" tIns="0" rIns="0" bIns="0" rtlCol="0" anchor="t">
            <a:spAutoFit/>
          </a:bodyPr>
          <a:lstStyle/>
          <a:p>
            <a:pPr marL="255888" lvl="1" indent="-127944" algn="ctr">
              <a:lnSpc>
                <a:spcPts val="1422"/>
              </a:lnSpc>
              <a:buFont typeface="Arial"/>
              <a:buChar char="•"/>
            </a:pPr>
            <a:r>
              <a:rPr lang="en-US" sz="1185" b="1" dirty="0">
                <a:solidFill>
                  <a:srgbClr val="000000"/>
                </a:solidFill>
                <a:latin typeface="Arimo Bold"/>
                <a:ea typeface="Arimo Bold"/>
                <a:cs typeface="Arimo Bold"/>
                <a:sym typeface="Arimo Bold"/>
              </a:rPr>
              <a:t>Cancellation rates are fairly consistent across all months and room classes.</a:t>
            </a:r>
          </a:p>
          <a:p>
            <a:pPr marL="255888" lvl="1" indent="-127944" algn="ctr">
              <a:lnSpc>
                <a:spcPts val="1422"/>
              </a:lnSpc>
              <a:buFont typeface="Arial"/>
              <a:buChar char="•"/>
            </a:pPr>
            <a:r>
              <a:rPr lang="en-US" sz="1185" b="1" dirty="0">
                <a:solidFill>
                  <a:srgbClr val="000000"/>
                </a:solidFill>
                <a:latin typeface="Arimo Bold"/>
                <a:ea typeface="Arimo Bold"/>
                <a:cs typeface="Arimo Bold"/>
                <a:sym typeface="Arimo Bold"/>
              </a:rPr>
              <a:t>The Standard room class consistently shows a slightly higher cancellation rate, peaking at 25.20% in May.</a:t>
            </a:r>
          </a:p>
        </p:txBody>
      </p:sp>
      <p:sp>
        <p:nvSpPr>
          <p:cNvPr id="14" name="TextBox 14"/>
          <p:cNvSpPr txBox="1"/>
          <p:nvPr/>
        </p:nvSpPr>
        <p:spPr>
          <a:xfrm>
            <a:off x="2714013" y="6210071"/>
            <a:ext cx="2750305" cy="410369"/>
          </a:xfrm>
          <a:prstGeom prst="rect">
            <a:avLst/>
          </a:prstGeom>
        </p:spPr>
        <p:txBody>
          <a:bodyPr wrap="square" lIns="0" tIns="0" rIns="0" bIns="0" rtlCol="0" anchor="t">
            <a:spAutoFit/>
          </a:bodyPr>
          <a:lstStyle/>
          <a:p>
            <a:pPr algn="ctr">
              <a:lnSpc>
                <a:spcPts val="1555"/>
              </a:lnSpc>
              <a:spcBef>
                <a:spcPct val="0"/>
              </a:spcBef>
            </a:pPr>
            <a:r>
              <a:rPr lang="en-US" sz="1296" b="1" dirty="0">
                <a:solidFill>
                  <a:srgbClr val="000000"/>
                </a:solidFill>
                <a:latin typeface="Arimo Bold"/>
                <a:ea typeface="Arimo Bold"/>
                <a:cs typeface="Arimo Bold"/>
                <a:sym typeface="Arimo Bold"/>
              </a:rPr>
              <a:t> Lost Revenue by Room Class (Donut Chart)</a:t>
            </a:r>
          </a:p>
        </p:txBody>
      </p:sp>
      <p:sp>
        <p:nvSpPr>
          <p:cNvPr id="15" name="TextBox 15"/>
          <p:cNvSpPr txBox="1"/>
          <p:nvPr/>
        </p:nvSpPr>
        <p:spPr>
          <a:xfrm>
            <a:off x="1151057" y="6841944"/>
            <a:ext cx="5636783" cy="769441"/>
          </a:xfrm>
          <a:prstGeom prst="rect">
            <a:avLst/>
          </a:prstGeom>
        </p:spPr>
        <p:txBody>
          <a:bodyPr wrap="square" lIns="0" tIns="0" rIns="0" bIns="0" rtlCol="0" anchor="t">
            <a:spAutoFit/>
          </a:bodyPr>
          <a:lstStyle/>
          <a:p>
            <a:pPr algn="ctr">
              <a:lnSpc>
                <a:spcPts val="1541"/>
              </a:lnSpc>
              <a:spcBef>
                <a:spcPct val="0"/>
              </a:spcBef>
            </a:pPr>
            <a:r>
              <a:rPr lang="en-US" sz="1284" b="1" dirty="0">
                <a:solidFill>
                  <a:srgbClr val="000000"/>
                </a:solidFill>
                <a:latin typeface="Arimo Bold"/>
                <a:ea typeface="Arimo Bold"/>
                <a:cs typeface="Arimo Bold"/>
                <a:sym typeface="Arimo Bold"/>
              </a:rPr>
              <a:t>Filters and Date Range</a:t>
            </a:r>
          </a:p>
          <a:p>
            <a:pPr algn="ctr">
              <a:lnSpc>
                <a:spcPts val="1541"/>
              </a:lnSpc>
              <a:spcBef>
                <a:spcPct val="0"/>
              </a:spcBef>
            </a:pPr>
            <a:r>
              <a:rPr lang="en-US" sz="1284" b="1" dirty="0">
                <a:solidFill>
                  <a:srgbClr val="000000"/>
                </a:solidFill>
                <a:latin typeface="Arimo Bold"/>
                <a:ea typeface="Arimo Bold"/>
                <a:cs typeface="Arimo Bold"/>
                <a:sym typeface="Arimo Bold"/>
              </a:rPr>
              <a:t>What it shows:</a:t>
            </a:r>
          </a:p>
          <a:p>
            <a:pPr algn="ctr">
              <a:lnSpc>
                <a:spcPts val="1541"/>
              </a:lnSpc>
              <a:spcBef>
                <a:spcPct val="0"/>
              </a:spcBef>
            </a:pPr>
            <a:r>
              <a:rPr lang="en-US" sz="1284" b="1" dirty="0">
                <a:solidFill>
                  <a:srgbClr val="000000"/>
                </a:solidFill>
                <a:latin typeface="Arimo Bold"/>
                <a:ea typeface="Arimo Bold"/>
                <a:cs typeface="Arimo Bold"/>
                <a:sym typeface="Arimo Bold"/>
              </a:rPr>
              <a:t>Filters allow users to select cities and months for a focused analysis. The dashboard covers the period from May 1, 2022, to July 31, 2022.</a:t>
            </a:r>
          </a:p>
        </p:txBody>
      </p:sp>
      <p:sp>
        <p:nvSpPr>
          <p:cNvPr id="16" name="TextBox 16"/>
          <p:cNvSpPr txBox="1"/>
          <p:nvPr/>
        </p:nvSpPr>
        <p:spPr>
          <a:xfrm>
            <a:off x="641102" y="8331290"/>
            <a:ext cx="8083797" cy="615553"/>
          </a:xfrm>
          <a:prstGeom prst="rect">
            <a:avLst/>
          </a:prstGeom>
        </p:spPr>
        <p:txBody>
          <a:bodyPr wrap="square" lIns="0" tIns="0" rIns="0" bIns="0" rtlCol="0" anchor="t">
            <a:spAutoFit/>
          </a:bodyPr>
          <a:lstStyle/>
          <a:p>
            <a:pPr algn="ctr">
              <a:lnSpc>
                <a:spcPts val="1588"/>
              </a:lnSpc>
              <a:spcBef>
                <a:spcPct val="0"/>
              </a:spcBef>
            </a:pPr>
            <a:r>
              <a:rPr lang="en-US" sz="1323" b="1" dirty="0">
                <a:solidFill>
                  <a:srgbClr val="000000"/>
                </a:solidFill>
                <a:latin typeface="Arimo Bold"/>
                <a:ea typeface="Arimo Bold"/>
                <a:cs typeface="Arimo Bold"/>
                <a:sym typeface="Arimo Bold"/>
              </a:rPr>
              <a:t>This dashboard provides a comprehensive view of revenue performance, cancellations, and trends across different properties, cities, and room classes. It helps in identifying patterns that can drive business decisions and improve revenue management.</a:t>
            </a:r>
          </a:p>
        </p:txBody>
      </p:sp>
      <p:sp>
        <p:nvSpPr>
          <p:cNvPr id="17" name="TextBox 17"/>
          <p:cNvSpPr txBox="1"/>
          <p:nvPr/>
        </p:nvSpPr>
        <p:spPr>
          <a:xfrm>
            <a:off x="3758588" y="4644085"/>
            <a:ext cx="775196" cy="276225"/>
          </a:xfrm>
          <a:prstGeom prst="rect">
            <a:avLst/>
          </a:prstGeom>
        </p:spPr>
        <p:txBody>
          <a:bodyPr lIns="0" tIns="0" rIns="0" bIns="0" rtlCol="0" anchor="t">
            <a:spAutoFit/>
          </a:bodyPr>
          <a:lstStyle/>
          <a:p>
            <a:pPr algn="ctr">
              <a:lnSpc>
                <a:spcPts val="2028"/>
              </a:lnSpc>
              <a:spcBef>
                <a:spcPct val="0"/>
              </a:spcBef>
            </a:pPr>
            <a:r>
              <a:rPr lang="en-US" sz="1690" b="1" dirty="0">
                <a:solidFill>
                  <a:srgbClr val="000000"/>
                </a:solidFill>
                <a:latin typeface="Arimo Bold"/>
                <a:ea typeface="Arimo Bold"/>
                <a:cs typeface="Arimo Bold"/>
                <a:sym typeface="Arimo Bold"/>
              </a:rPr>
              <a:t>Insight: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3129932" y="20766"/>
            <a:ext cx="3582166" cy="1793129"/>
          </a:xfrm>
          <a:custGeom>
            <a:avLst/>
            <a:gdLst/>
            <a:ahLst/>
            <a:cxnLst/>
            <a:rect l="l" t="t" r="r" b="b"/>
            <a:pathLst>
              <a:path w="3582166" h="1793129">
                <a:moveTo>
                  <a:pt x="0" y="0"/>
                </a:moveTo>
                <a:lnTo>
                  <a:pt x="3582166" y="0"/>
                </a:lnTo>
                <a:lnTo>
                  <a:pt x="3582166" y="1793129"/>
                </a:lnTo>
                <a:lnTo>
                  <a:pt x="0" y="1793129"/>
                </a:lnTo>
                <a:lnTo>
                  <a:pt x="0" y="0"/>
                </a:lnTo>
                <a:close/>
              </a:path>
            </a:pathLst>
          </a:custGeom>
          <a:blipFill>
            <a:blip r:embed="rId2"/>
            <a:stretch>
              <a:fillRect t="-3604" b="-3604"/>
            </a:stretch>
          </a:blipFill>
        </p:spPr>
      </p:sp>
      <p:grpSp>
        <p:nvGrpSpPr>
          <p:cNvPr id="3" name="Group 3"/>
          <p:cNvGrpSpPr/>
          <p:nvPr/>
        </p:nvGrpSpPr>
        <p:grpSpPr>
          <a:xfrm>
            <a:off x="7973358" y="0"/>
            <a:ext cx="2546583" cy="10287000"/>
            <a:chOff x="0" y="0"/>
            <a:chExt cx="670705" cy="2709333"/>
          </a:xfrm>
        </p:grpSpPr>
        <p:sp>
          <p:nvSpPr>
            <p:cNvPr id="4" name="Freeform 4"/>
            <p:cNvSpPr/>
            <p:nvPr/>
          </p:nvSpPr>
          <p:spPr>
            <a:xfrm>
              <a:off x="0" y="0"/>
              <a:ext cx="670705" cy="2709333"/>
            </a:xfrm>
            <a:custGeom>
              <a:avLst/>
              <a:gdLst/>
              <a:ahLst/>
              <a:cxnLst/>
              <a:rect l="l" t="t" r="r" b="b"/>
              <a:pathLst>
                <a:path w="670705" h="2709333">
                  <a:moveTo>
                    <a:pt x="0" y="0"/>
                  </a:moveTo>
                  <a:lnTo>
                    <a:pt x="670705" y="0"/>
                  </a:lnTo>
                  <a:lnTo>
                    <a:pt x="670705" y="2709333"/>
                  </a:lnTo>
                  <a:lnTo>
                    <a:pt x="0" y="2709333"/>
                  </a:lnTo>
                  <a:close/>
                </a:path>
              </a:pathLst>
            </a:custGeom>
            <a:solidFill>
              <a:srgbClr val="000000"/>
            </a:solidFill>
          </p:spPr>
        </p:sp>
        <p:sp>
          <p:nvSpPr>
            <p:cNvPr id="5" name="TextBox 5"/>
            <p:cNvSpPr txBox="1"/>
            <p:nvPr/>
          </p:nvSpPr>
          <p:spPr>
            <a:xfrm>
              <a:off x="0" y="-9525"/>
              <a:ext cx="670705" cy="2718858"/>
            </a:xfrm>
            <a:prstGeom prst="rect">
              <a:avLst/>
            </a:prstGeom>
          </p:spPr>
          <p:txBody>
            <a:bodyPr lIns="50800" tIns="50800" rIns="50800" bIns="50800" rtlCol="0" anchor="ctr"/>
            <a:lstStyle/>
            <a:p>
              <a:pPr algn="ctr">
                <a:lnSpc>
                  <a:spcPts val="2268"/>
                </a:lnSpc>
              </a:pPr>
              <a:endParaRPr/>
            </a:p>
          </p:txBody>
        </p:sp>
      </p:grpSp>
      <p:sp>
        <p:nvSpPr>
          <p:cNvPr id="6" name="Freeform 6"/>
          <p:cNvSpPr/>
          <p:nvPr/>
        </p:nvSpPr>
        <p:spPr>
          <a:xfrm>
            <a:off x="7069750" y="4246272"/>
            <a:ext cx="3823693" cy="6128611"/>
          </a:xfrm>
          <a:custGeom>
            <a:avLst/>
            <a:gdLst/>
            <a:ahLst/>
            <a:cxnLst/>
            <a:rect l="l" t="t" r="r" b="b"/>
            <a:pathLst>
              <a:path w="3823693" h="6128611">
                <a:moveTo>
                  <a:pt x="0" y="0"/>
                </a:moveTo>
                <a:lnTo>
                  <a:pt x="3823693" y="0"/>
                </a:lnTo>
                <a:lnTo>
                  <a:pt x="3823693" y="6128611"/>
                </a:lnTo>
                <a:lnTo>
                  <a:pt x="0" y="6128611"/>
                </a:lnTo>
                <a:lnTo>
                  <a:pt x="0" y="0"/>
                </a:lnTo>
                <a:close/>
              </a:path>
            </a:pathLst>
          </a:custGeom>
          <a:blipFill>
            <a:blip r:embed="rId3"/>
            <a:stretch>
              <a:fillRect l="-25005" r="-129916" b="-958"/>
            </a:stretch>
          </a:blipFill>
        </p:spPr>
      </p:sp>
      <p:sp>
        <p:nvSpPr>
          <p:cNvPr id="7" name="Freeform 7"/>
          <p:cNvSpPr/>
          <p:nvPr/>
        </p:nvSpPr>
        <p:spPr>
          <a:xfrm>
            <a:off x="1099080" y="2022460"/>
            <a:ext cx="5970671" cy="4129714"/>
          </a:xfrm>
          <a:custGeom>
            <a:avLst/>
            <a:gdLst/>
            <a:ahLst/>
            <a:cxnLst/>
            <a:rect l="l" t="t" r="r" b="b"/>
            <a:pathLst>
              <a:path w="5970671" h="4129714">
                <a:moveTo>
                  <a:pt x="0" y="0"/>
                </a:moveTo>
                <a:lnTo>
                  <a:pt x="5970670" y="0"/>
                </a:lnTo>
                <a:lnTo>
                  <a:pt x="5970670" y="4129714"/>
                </a:lnTo>
                <a:lnTo>
                  <a:pt x="0" y="4129714"/>
                </a:lnTo>
                <a:lnTo>
                  <a:pt x="0" y="0"/>
                </a:lnTo>
                <a:close/>
              </a:path>
            </a:pathLst>
          </a:custGeom>
          <a:blipFill>
            <a:blip r:embed="rId4"/>
            <a:stretch>
              <a:fillRect/>
            </a:stretch>
          </a:blipFill>
        </p:spPr>
      </p:sp>
      <p:grpSp>
        <p:nvGrpSpPr>
          <p:cNvPr id="8" name="Group 8"/>
          <p:cNvGrpSpPr/>
          <p:nvPr/>
        </p:nvGrpSpPr>
        <p:grpSpPr>
          <a:xfrm>
            <a:off x="0" y="10000047"/>
            <a:ext cx="10519941" cy="306260"/>
            <a:chOff x="0" y="0"/>
            <a:chExt cx="2770684" cy="80661"/>
          </a:xfrm>
        </p:grpSpPr>
        <p:sp>
          <p:nvSpPr>
            <p:cNvPr id="9" name="Freeform 9"/>
            <p:cNvSpPr/>
            <p:nvPr/>
          </p:nvSpPr>
          <p:spPr>
            <a:xfrm>
              <a:off x="0" y="0"/>
              <a:ext cx="2770684" cy="80661"/>
            </a:xfrm>
            <a:custGeom>
              <a:avLst/>
              <a:gdLst/>
              <a:ahLst/>
              <a:cxnLst/>
              <a:rect l="l" t="t" r="r" b="b"/>
              <a:pathLst>
                <a:path w="2770684" h="80661">
                  <a:moveTo>
                    <a:pt x="0" y="0"/>
                  </a:moveTo>
                  <a:lnTo>
                    <a:pt x="2770684" y="0"/>
                  </a:lnTo>
                  <a:lnTo>
                    <a:pt x="2770684" y="80661"/>
                  </a:lnTo>
                  <a:lnTo>
                    <a:pt x="0" y="80661"/>
                  </a:lnTo>
                  <a:close/>
                </a:path>
              </a:pathLst>
            </a:custGeom>
            <a:solidFill>
              <a:srgbClr val="000000"/>
            </a:solidFill>
          </p:spPr>
        </p:sp>
        <p:sp>
          <p:nvSpPr>
            <p:cNvPr id="10" name="TextBox 10"/>
            <p:cNvSpPr txBox="1"/>
            <p:nvPr/>
          </p:nvSpPr>
          <p:spPr>
            <a:xfrm>
              <a:off x="0" y="-9525"/>
              <a:ext cx="2770684" cy="90186"/>
            </a:xfrm>
            <a:prstGeom prst="rect">
              <a:avLst/>
            </a:prstGeom>
          </p:spPr>
          <p:txBody>
            <a:bodyPr lIns="50800" tIns="50800" rIns="50800" bIns="50800" rtlCol="0" anchor="ctr"/>
            <a:lstStyle/>
            <a:p>
              <a:pPr algn="ctr">
                <a:lnSpc>
                  <a:spcPts val="2268"/>
                </a:lnSpc>
              </a:pPr>
              <a:endParaRPr/>
            </a:p>
          </p:txBody>
        </p:sp>
      </p:grpSp>
      <p:sp>
        <p:nvSpPr>
          <p:cNvPr id="11" name="Freeform 11"/>
          <p:cNvSpPr/>
          <p:nvPr/>
        </p:nvSpPr>
        <p:spPr>
          <a:xfrm>
            <a:off x="2404462" y="8532344"/>
            <a:ext cx="300664" cy="322692"/>
          </a:xfrm>
          <a:custGeom>
            <a:avLst/>
            <a:gdLst/>
            <a:ahLst/>
            <a:cxnLst/>
            <a:rect l="l" t="t" r="r" b="b"/>
            <a:pathLst>
              <a:path w="399470" h="375971">
                <a:moveTo>
                  <a:pt x="0" y="0"/>
                </a:moveTo>
                <a:lnTo>
                  <a:pt x="399470" y="0"/>
                </a:lnTo>
                <a:lnTo>
                  <a:pt x="399470" y="375971"/>
                </a:lnTo>
                <a:lnTo>
                  <a:pt x="0" y="375971"/>
                </a:lnTo>
                <a:lnTo>
                  <a:pt x="0" y="0"/>
                </a:lnTo>
                <a:close/>
              </a:path>
            </a:pathLst>
          </a:custGeom>
          <a:blipFill>
            <a:blip r:embed="rId5"/>
            <a:stretch>
              <a:fillRect/>
            </a:stretch>
          </a:blipFill>
        </p:spPr>
      </p:sp>
      <p:sp>
        <p:nvSpPr>
          <p:cNvPr id="12" name="TextBox 12"/>
          <p:cNvSpPr txBox="1"/>
          <p:nvPr/>
        </p:nvSpPr>
        <p:spPr>
          <a:xfrm>
            <a:off x="2705126" y="6342674"/>
            <a:ext cx="2758579" cy="637932"/>
          </a:xfrm>
          <a:prstGeom prst="rect">
            <a:avLst/>
          </a:prstGeom>
        </p:spPr>
        <p:txBody>
          <a:bodyPr lIns="0" tIns="0" rIns="0" bIns="0" rtlCol="0" anchor="t">
            <a:spAutoFit/>
          </a:bodyPr>
          <a:lstStyle/>
          <a:p>
            <a:pPr algn="ctr">
              <a:lnSpc>
                <a:spcPts val="5268"/>
              </a:lnSpc>
              <a:spcBef>
                <a:spcPct val="0"/>
              </a:spcBef>
            </a:pPr>
            <a:r>
              <a:rPr lang="en-US" sz="4390" dirty="0">
                <a:solidFill>
                  <a:srgbClr val="B58948"/>
                </a:solidFill>
                <a:latin typeface="Arimo"/>
                <a:ea typeface="Arimo"/>
                <a:cs typeface="Arimo"/>
                <a:sym typeface="Arimo"/>
              </a:rPr>
              <a:t>Thank </a:t>
            </a:r>
            <a:r>
              <a:rPr lang="en-US" sz="4390" dirty="0" smtClean="0">
                <a:solidFill>
                  <a:srgbClr val="B58948"/>
                </a:solidFill>
                <a:latin typeface="Arimo"/>
                <a:ea typeface="Arimo"/>
                <a:cs typeface="Arimo"/>
                <a:sym typeface="Arimo"/>
              </a:rPr>
              <a:t>you</a:t>
            </a:r>
            <a:endParaRPr lang="en-US" sz="4390" dirty="0">
              <a:solidFill>
                <a:srgbClr val="B58948"/>
              </a:solidFill>
              <a:latin typeface="Arimo"/>
              <a:ea typeface="Arimo"/>
              <a:cs typeface="Arimo"/>
              <a:sym typeface="Arimo"/>
            </a:endParaRPr>
          </a:p>
        </p:txBody>
      </p:sp>
      <p:sp>
        <p:nvSpPr>
          <p:cNvPr id="13" name="TextBox 13"/>
          <p:cNvSpPr txBox="1"/>
          <p:nvPr/>
        </p:nvSpPr>
        <p:spPr>
          <a:xfrm>
            <a:off x="1099080" y="8083740"/>
            <a:ext cx="1722632" cy="412438"/>
          </a:xfrm>
          <a:prstGeom prst="rect">
            <a:avLst/>
          </a:prstGeom>
        </p:spPr>
        <p:txBody>
          <a:bodyPr lIns="0" tIns="0" rIns="0" bIns="0" rtlCol="0" anchor="t">
            <a:spAutoFit/>
          </a:bodyPr>
          <a:lstStyle/>
          <a:p>
            <a:pPr algn="ctr">
              <a:lnSpc>
                <a:spcPts val="3183"/>
              </a:lnSpc>
              <a:spcBef>
                <a:spcPct val="0"/>
              </a:spcBef>
            </a:pPr>
            <a:r>
              <a:rPr lang="en-US" sz="2653" dirty="0">
                <a:solidFill>
                  <a:srgbClr val="000000"/>
                </a:solidFill>
                <a:latin typeface="Arimo"/>
                <a:ea typeface="Arimo"/>
                <a:cs typeface="Arimo"/>
                <a:sym typeface="Arimo"/>
              </a:rPr>
              <a:t>Follow me :</a:t>
            </a:r>
          </a:p>
        </p:txBody>
      </p:sp>
      <p:sp>
        <p:nvSpPr>
          <p:cNvPr id="14" name="TextBox 14"/>
          <p:cNvSpPr txBox="1"/>
          <p:nvPr/>
        </p:nvSpPr>
        <p:spPr>
          <a:xfrm>
            <a:off x="1078846" y="8540710"/>
            <a:ext cx="1137642" cy="314325"/>
          </a:xfrm>
          <a:prstGeom prst="rect">
            <a:avLst/>
          </a:prstGeom>
        </p:spPr>
        <p:txBody>
          <a:bodyPr lIns="0" tIns="0" rIns="0" bIns="0" rtlCol="0" anchor="t">
            <a:spAutoFit/>
          </a:bodyPr>
          <a:lstStyle/>
          <a:p>
            <a:pPr algn="ctr">
              <a:lnSpc>
                <a:spcPts val="2419"/>
              </a:lnSpc>
              <a:spcBef>
                <a:spcPct val="0"/>
              </a:spcBef>
            </a:pPr>
            <a:r>
              <a:rPr lang="en-US" sz="2015" b="1" dirty="0" err="1">
                <a:solidFill>
                  <a:srgbClr val="000000"/>
                </a:solidFill>
                <a:latin typeface="Arimo Bold"/>
                <a:ea typeface="Arimo Bold"/>
                <a:cs typeface="Arimo Bold"/>
                <a:sym typeface="Arimo Bold"/>
              </a:rPr>
              <a:t>Linkedin</a:t>
            </a:r>
            <a:r>
              <a:rPr lang="en-US" sz="2015" b="1" dirty="0">
                <a:solidFill>
                  <a:srgbClr val="000000"/>
                </a:solidFill>
                <a:latin typeface="Arimo Bold"/>
                <a:ea typeface="Arimo Bold"/>
                <a:cs typeface="Arimo Bold"/>
                <a:sym typeface="Arimo Bold"/>
              </a:rPr>
              <a:t>:</a:t>
            </a:r>
          </a:p>
        </p:txBody>
      </p:sp>
      <p:sp>
        <p:nvSpPr>
          <p:cNvPr id="15" name="TextBox 15"/>
          <p:cNvSpPr txBox="1"/>
          <p:nvPr/>
        </p:nvSpPr>
        <p:spPr>
          <a:xfrm>
            <a:off x="2404461" y="8565450"/>
            <a:ext cx="3030560" cy="256480"/>
          </a:xfrm>
          <a:prstGeom prst="rect">
            <a:avLst/>
          </a:prstGeom>
        </p:spPr>
        <p:txBody>
          <a:bodyPr wrap="square" lIns="0" tIns="0" rIns="0" bIns="0" rtlCol="0" anchor="t">
            <a:spAutoFit/>
          </a:bodyPr>
          <a:lstStyle/>
          <a:p>
            <a:pPr algn="ctr">
              <a:lnSpc>
                <a:spcPts val="2028"/>
              </a:lnSpc>
              <a:spcBef>
                <a:spcPct val="0"/>
              </a:spcBef>
            </a:pPr>
            <a:r>
              <a:rPr lang="en-US" sz="1690" dirty="0">
                <a:solidFill>
                  <a:srgbClr val="000000"/>
                </a:solidFill>
                <a:latin typeface="Arimo"/>
                <a:ea typeface="Arimo"/>
                <a:cs typeface="Arimo"/>
                <a:sym typeface="Arimo"/>
              </a:rPr>
              <a:t>linkedin.com/in/atikk72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2"/>
            <a:stretch>
              <a:fillRect/>
            </a:stretch>
          </a:blipFill>
        </p:spPr>
      </p:sp>
      <p:sp>
        <p:nvSpPr>
          <p:cNvPr id="3" name="Freeform 3"/>
          <p:cNvSpPr/>
          <p:nvPr/>
        </p:nvSpPr>
        <p:spPr>
          <a:xfrm>
            <a:off x="2003088" y="6603877"/>
            <a:ext cx="6280824" cy="3140559"/>
          </a:xfrm>
          <a:custGeom>
            <a:avLst/>
            <a:gdLst/>
            <a:ahLst/>
            <a:cxnLst/>
            <a:rect l="l" t="t" r="r" b="b"/>
            <a:pathLst>
              <a:path w="6280824" h="3140559">
                <a:moveTo>
                  <a:pt x="0" y="0"/>
                </a:moveTo>
                <a:lnTo>
                  <a:pt x="6280824" y="0"/>
                </a:lnTo>
                <a:lnTo>
                  <a:pt x="6280824" y="3140559"/>
                </a:lnTo>
                <a:lnTo>
                  <a:pt x="0" y="3140559"/>
                </a:lnTo>
                <a:lnTo>
                  <a:pt x="0" y="0"/>
                </a:lnTo>
                <a:close/>
              </a:path>
            </a:pathLst>
          </a:custGeom>
          <a:blipFill>
            <a:blip r:embed="rId3"/>
            <a:stretch>
              <a:fillRect b="-21994"/>
            </a:stretch>
          </a:blipFill>
        </p:spPr>
      </p:sp>
      <p:sp>
        <p:nvSpPr>
          <p:cNvPr id="4" name="TextBox 4"/>
          <p:cNvSpPr txBox="1"/>
          <p:nvPr/>
        </p:nvSpPr>
        <p:spPr>
          <a:xfrm>
            <a:off x="839176" y="3565402"/>
            <a:ext cx="8229600" cy="2867025"/>
          </a:xfrm>
          <a:prstGeom prst="rect">
            <a:avLst/>
          </a:prstGeom>
        </p:spPr>
        <p:txBody>
          <a:bodyPr lIns="0" tIns="0" rIns="0" bIns="0" rtlCol="0" anchor="t">
            <a:spAutoFit/>
          </a:bodyPr>
          <a:lstStyle/>
          <a:p>
            <a:pPr algn="ctr">
              <a:lnSpc>
                <a:spcPts val="2268"/>
              </a:lnSpc>
              <a:spcBef>
                <a:spcPct val="0"/>
              </a:spcBef>
            </a:pPr>
            <a:r>
              <a:rPr lang="en-US" sz="1890">
                <a:solidFill>
                  <a:srgbClr val="000000"/>
                </a:solidFill>
                <a:latin typeface="Arimo"/>
                <a:ea typeface="Arimo"/>
                <a:cs typeface="Arimo"/>
                <a:sym typeface="Arimo"/>
              </a:rPr>
              <a:t>ITC Hotels, a luxury hospitality brand, manages multiple properties with a range of room categories and varying occupancy rates. The company aims to gain comprehensive insights into its financial performance, customer booking behavior, occupancy patterns, and room category trends to optimize revenue, reduce cancellations, and enhance guest satisfaction. The objective of this project is to develop an interactive, multi-page Power BI dashboard that provides stakeholders with real-time insights for informed decision-making. By analyzing these key metrics, ITC Hotels can refine its business strategies, improve operational efficiency, and elevate the overall customer experience.</a:t>
            </a:r>
          </a:p>
        </p:txBody>
      </p:sp>
      <p:sp>
        <p:nvSpPr>
          <p:cNvPr id="5" name="TextBox 5"/>
          <p:cNvSpPr txBox="1"/>
          <p:nvPr/>
        </p:nvSpPr>
        <p:spPr>
          <a:xfrm>
            <a:off x="1218224" y="2830166"/>
            <a:ext cx="7850552" cy="571525"/>
          </a:xfrm>
          <a:prstGeom prst="rect">
            <a:avLst/>
          </a:prstGeom>
        </p:spPr>
        <p:txBody>
          <a:bodyPr lIns="0" tIns="0" rIns="0" bIns="0" rtlCol="0" anchor="t">
            <a:spAutoFit/>
          </a:bodyPr>
          <a:lstStyle/>
          <a:p>
            <a:pPr algn="ctr">
              <a:lnSpc>
                <a:spcPts val="4386"/>
              </a:lnSpc>
              <a:spcBef>
                <a:spcPct val="0"/>
              </a:spcBef>
            </a:pPr>
            <a:r>
              <a:rPr lang="en-US" sz="3655">
                <a:solidFill>
                  <a:srgbClr val="000000"/>
                </a:solidFill>
                <a:latin typeface="Arimo"/>
                <a:ea typeface="Arimo"/>
                <a:cs typeface="Arimo"/>
                <a:sym typeface="Arimo"/>
              </a:rPr>
              <a:t>Hotel revenue and optimisation</a:t>
            </a:r>
          </a:p>
        </p:txBody>
      </p:sp>
      <p:grpSp>
        <p:nvGrpSpPr>
          <p:cNvPr id="6" name="Group 6"/>
          <p:cNvGrpSpPr/>
          <p:nvPr/>
        </p:nvGrpSpPr>
        <p:grpSpPr>
          <a:xfrm>
            <a:off x="-2283353" y="9895911"/>
            <a:ext cx="12570353" cy="512566"/>
            <a:chOff x="0" y="0"/>
            <a:chExt cx="3310710" cy="134997"/>
          </a:xfrm>
        </p:grpSpPr>
        <p:sp>
          <p:nvSpPr>
            <p:cNvPr id="7" name="Freeform 7"/>
            <p:cNvSpPr/>
            <p:nvPr/>
          </p:nvSpPr>
          <p:spPr>
            <a:xfrm>
              <a:off x="0" y="0"/>
              <a:ext cx="3310710" cy="134997"/>
            </a:xfrm>
            <a:custGeom>
              <a:avLst/>
              <a:gdLst/>
              <a:ahLst/>
              <a:cxnLst/>
              <a:rect l="l" t="t" r="r" b="b"/>
              <a:pathLst>
                <a:path w="3310710" h="134997">
                  <a:moveTo>
                    <a:pt x="8622" y="0"/>
                  </a:moveTo>
                  <a:lnTo>
                    <a:pt x="3302088" y="0"/>
                  </a:lnTo>
                  <a:cubicBezTo>
                    <a:pt x="3304375" y="0"/>
                    <a:pt x="3306568" y="908"/>
                    <a:pt x="3308185" y="2525"/>
                  </a:cubicBezTo>
                  <a:cubicBezTo>
                    <a:pt x="3309802" y="4142"/>
                    <a:pt x="3310710" y="6336"/>
                    <a:pt x="3310710" y="8622"/>
                  </a:cubicBezTo>
                  <a:lnTo>
                    <a:pt x="3310710" y="126374"/>
                  </a:lnTo>
                  <a:cubicBezTo>
                    <a:pt x="3310710" y="128661"/>
                    <a:pt x="3309802" y="130854"/>
                    <a:pt x="3308185" y="132471"/>
                  </a:cubicBezTo>
                  <a:cubicBezTo>
                    <a:pt x="3306568" y="134088"/>
                    <a:pt x="3304375" y="134997"/>
                    <a:pt x="3302088" y="134997"/>
                  </a:cubicBezTo>
                  <a:lnTo>
                    <a:pt x="8622" y="134997"/>
                  </a:lnTo>
                  <a:cubicBezTo>
                    <a:pt x="6336" y="134997"/>
                    <a:pt x="4142" y="134088"/>
                    <a:pt x="2525" y="132471"/>
                  </a:cubicBezTo>
                  <a:cubicBezTo>
                    <a:pt x="908" y="130854"/>
                    <a:pt x="0" y="128661"/>
                    <a:pt x="0" y="126374"/>
                  </a:cubicBezTo>
                  <a:lnTo>
                    <a:pt x="0" y="8622"/>
                  </a:lnTo>
                  <a:cubicBezTo>
                    <a:pt x="0" y="6336"/>
                    <a:pt x="908" y="4142"/>
                    <a:pt x="2525" y="2525"/>
                  </a:cubicBezTo>
                  <a:cubicBezTo>
                    <a:pt x="4142" y="908"/>
                    <a:pt x="6336" y="0"/>
                    <a:pt x="8622" y="0"/>
                  </a:cubicBezTo>
                  <a:close/>
                </a:path>
              </a:pathLst>
            </a:custGeom>
            <a:solidFill>
              <a:srgbClr val="000000">
                <a:alpha val="64706"/>
              </a:srgbClr>
            </a:solidFill>
          </p:spPr>
        </p:sp>
        <p:sp>
          <p:nvSpPr>
            <p:cNvPr id="8" name="TextBox 8"/>
            <p:cNvSpPr txBox="1"/>
            <p:nvPr/>
          </p:nvSpPr>
          <p:spPr>
            <a:xfrm>
              <a:off x="0" y="-9525"/>
              <a:ext cx="3310710" cy="144522"/>
            </a:xfrm>
            <a:prstGeom prst="rect">
              <a:avLst/>
            </a:prstGeom>
          </p:spPr>
          <p:txBody>
            <a:bodyPr lIns="50800" tIns="50800" rIns="50800" bIns="50800" rtlCol="0" anchor="ctr"/>
            <a:lstStyle/>
            <a:p>
              <a:pPr algn="ctr">
                <a:lnSpc>
                  <a:spcPts val="2268"/>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2"/>
            <a:stretch>
              <a:fillRect/>
            </a:stretch>
          </a:blipFill>
        </p:spPr>
      </p:sp>
      <p:sp>
        <p:nvSpPr>
          <p:cNvPr id="3" name="Freeform 3"/>
          <p:cNvSpPr/>
          <p:nvPr/>
        </p:nvSpPr>
        <p:spPr>
          <a:xfrm>
            <a:off x="0" y="2369540"/>
            <a:ext cx="3413251" cy="2520806"/>
          </a:xfrm>
          <a:custGeom>
            <a:avLst/>
            <a:gdLst/>
            <a:ahLst/>
            <a:cxnLst/>
            <a:rect l="l" t="t" r="r" b="b"/>
            <a:pathLst>
              <a:path w="3413251" h="2520806">
                <a:moveTo>
                  <a:pt x="0" y="0"/>
                </a:moveTo>
                <a:lnTo>
                  <a:pt x="3413251" y="0"/>
                </a:lnTo>
                <a:lnTo>
                  <a:pt x="3413251" y="2520806"/>
                </a:lnTo>
                <a:lnTo>
                  <a:pt x="0" y="2520806"/>
                </a:lnTo>
                <a:lnTo>
                  <a:pt x="0" y="0"/>
                </a:lnTo>
                <a:close/>
              </a:path>
            </a:pathLst>
          </a:custGeom>
          <a:blipFill>
            <a:blip r:embed="rId3">
              <a:alphaModFix amt="94000"/>
            </a:blip>
            <a:stretch>
              <a:fillRect l="-30131" r="-32519" b="-36545"/>
            </a:stretch>
          </a:blipFill>
          <a:ln cap="sq">
            <a:noFill/>
            <a:prstDash val="solid"/>
            <a:miter/>
          </a:ln>
        </p:spPr>
      </p:sp>
      <p:sp>
        <p:nvSpPr>
          <p:cNvPr id="4" name="Freeform 4"/>
          <p:cNvSpPr/>
          <p:nvPr/>
        </p:nvSpPr>
        <p:spPr>
          <a:xfrm>
            <a:off x="1269068" y="2586018"/>
            <a:ext cx="4288366" cy="2621264"/>
          </a:xfrm>
          <a:custGeom>
            <a:avLst/>
            <a:gdLst/>
            <a:ahLst/>
            <a:cxnLst/>
            <a:rect l="l" t="t" r="r" b="b"/>
            <a:pathLst>
              <a:path w="4288366" h="2621264">
                <a:moveTo>
                  <a:pt x="0" y="0"/>
                </a:moveTo>
                <a:lnTo>
                  <a:pt x="4288366" y="0"/>
                </a:lnTo>
                <a:lnTo>
                  <a:pt x="4288366" y="2621264"/>
                </a:lnTo>
                <a:lnTo>
                  <a:pt x="0" y="2621264"/>
                </a:lnTo>
                <a:lnTo>
                  <a:pt x="0" y="0"/>
                </a:lnTo>
                <a:close/>
              </a:path>
            </a:pathLst>
          </a:custGeom>
          <a:blipFill>
            <a:blip r:embed="rId4"/>
            <a:stretch>
              <a:fillRect/>
            </a:stretch>
          </a:blipFill>
        </p:spPr>
      </p:sp>
      <p:sp>
        <p:nvSpPr>
          <p:cNvPr id="5" name="Freeform 5"/>
          <p:cNvSpPr/>
          <p:nvPr/>
        </p:nvSpPr>
        <p:spPr>
          <a:xfrm>
            <a:off x="-291665" y="4890346"/>
            <a:ext cx="3867377" cy="2494458"/>
          </a:xfrm>
          <a:custGeom>
            <a:avLst/>
            <a:gdLst/>
            <a:ahLst/>
            <a:cxnLst/>
            <a:rect l="l" t="t" r="r" b="b"/>
            <a:pathLst>
              <a:path w="3867377" h="2494458">
                <a:moveTo>
                  <a:pt x="0" y="0"/>
                </a:moveTo>
                <a:lnTo>
                  <a:pt x="3867377" y="0"/>
                </a:lnTo>
                <a:lnTo>
                  <a:pt x="3867377" y="2494459"/>
                </a:lnTo>
                <a:lnTo>
                  <a:pt x="0" y="2494459"/>
                </a:lnTo>
                <a:lnTo>
                  <a:pt x="0" y="0"/>
                </a:lnTo>
                <a:close/>
              </a:path>
            </a:pathLst>
          </a:custGeom>
          <a:blipFill>
            <a:blip r:embed="rId5"/>
            <a:stretch>
              <a:fillRect/>
            </a:stretch>
          </a:blipFill>
        </p:spPr>
      </p:sp>
      <p:sp>
        <p:nvSpPr>
          <p:cNvPr id="6" name="Freeform 6"/>
          <p:cNvSpPr/>
          <p:nvPr/>
        </p:nvSpPr>
        <p:spPr>
          <a:xfrm>
            <a:off x="1706626" y="5894196"/>
            <a:ext cx="4086340" cy="2482451"/>
          </a:xfrm>
          <a:custGeom>
            <a:avLst/>
            <a:gdLst/>
            <a:ahLst/>
            <a:cxnLst/>
            <a:rect l="l" t="t" r="r" b="b"/>
            <a:pathLst>
              <a:path w="4086340" h="2482451">
                <a:moveTo>
                  <a:pt x="0" y="0"/>
                </a:moveTo>
                <a:lnTo>
                  <a:pt x="4086339" y="0"/>
                </a:lnTo>
                <a:lnTo>
                  <a:pt x="4086339" y="2482451"/>
                </a:lnTo>
                <a:lnTo>
                  <a:pt x="0" y="2482451"/>
                </a:lnTo>
                <a:lnTo>
                  <a:pt x="0" y="0"/>
                </a:lnTo>
                <a:close/>
              </a:path>
            </a:pathLst>
          </a:custGeom>
          <a:blipFill>
            <a:blip r:embed="rId6"/>
            <a:stretch>
              <a:fillRect/>
            </a:stretch>
          </a:blipFill>
        </p:spPr>
      </p:sp>
      <p:sp>
        <p:nvSpPr>
          <p:cNvPr id="7" name="TextBox 7"/>
          <p:cNvSpPr txBox="1"/>
          <p:nvPr/>
        </p:nvSpPr>
        <p:spPr>
          <a:xfrm>
            <a:off x="5948933" y="2893750"/>
            <a:ext cx="3748812" cy="295275"/>
          </a:xfrm>
          <a:prstGeom prst="rect">
            <a:avLst/>
          </a:prstGeom>
        </p:spPr>
        <p:txBody>
          <a:bodyPr lIns="0" tIns="0" rIns="0" bIns="0" rtlCol="0" anchor="t">
            <a:spAutoFit/>
          </a:bodyPr>
          <a:lstStyle/>
          <a:p>
            <a:pPr algn="ctr">
              <a:lnSpc>
                <a:spcPts val="2268"/>
              </a:lnSpc>
              <a:spcBef>
                <a:spcPct val="0"/>
              </a:spcBef>
            </a:pPr>
            <a:r>
              <a:rPr lang="en-US" sz="1890" b="1">
                <a:solidFill>
                  <a:srgbClr val="000000"/>
                </a:solidFill>
                <a:latin typeface="Arimo Bold"/>
                <a:ea typeface="Arimo Bold"/>
                <a:cs typeface="Arimo Bold"/>
                <a:sym typeface="Arimo Bold"/>
              </a:rPr>
              <a:t>Key Problems</a:t>
            </a:r>
          </a:p>
        </p:txBody>
      </p:sp>
      <p:sp>
        <p:nvSpPr>
          <p:cNvPr id="8" name="TextBox 8"/>
          <p:cNvSpPr txBox="1"/>
          <p:nvPr/>
        </p:nvSpPr>
        <p:spPr>
          <a:xfrm>
            <a:off x="5948933" y="3477543"/>
            <a:ext cx="3540398" cy="295275"/>
          </a:xfrm>
          <a:prstGeom prst="rect">
            <a:avLst/>
          </a:prstGeom>
        </p:spPr>
        <p:txBody>
          <a:bodyPr lIns="0" tIns="0" rIns="0" bIns="0" rtlCol="0" anchor="t">
            <a:spAutoFit/>
          </a:bodyPr>
          <a:lstStyle/>
          <a:p>
            <a:pPr algn="ctr">
              <a:lnSpc>
                <a:spcPts val="2268"/>
              </a:lnSpc>
              <a:spcBef>
                <a:spcPct val="0"/>
              </a:spcBef>
            </a:pPr>
            <a:r>
              <a:rPr lang="en-US" sz="1890">
                <a:solidFill>
                  <a:srgbClr val="000000"/>
                </a:solidFill>
                <a:latin typeface="Arimo"/>
                <a:ea typeface="Arimo"/>
                <a:cs typeface="Arimo"/>
                <a:sym typeface="Arimo"/>
              </a:rPr>
              <a:t>Financial overview</a:t>
            </a:r>
          </a:p>
        </p:txBody>
      </p:sp>
      <p:sp>
        <p:nvSpPr>
          <p:cNvPr id="9" name="TextBox 9"/>
          <p:cNvSpPr txBox="1"/>
          <p:nvPr/>
        </p:nvSpPr>
        <p:spPr>
          <a:xfrm>
            <a:off x="6053140" y="3887125"/>
            <a:ext cx="3540398" cy="295275"/>
          </a:xfrm>
          <a:prstGeom prst="rect">
            <a:avLst/>
          </a:prstGeom>
        </p:spPr>
        <p:txBody>
          <a:bodyPr lIns="0" tIns="0" rIns="0" bIns="0" rtlCol="0" anchor="t">
            <a:spAutoFit/>
          </a:bodyPr>
          <a:lstStyle/>
          <a:p>
            <a:pPr algn="ctr">
              <a:lnSpc>
                <a:spcPts val="2268"/>
              </a:lnSpc>
              <a:spcBef>
                <a:spcPct val="0"/>
              </a:spcBef>
            </a:pPr>
            <a:r>
              <a:rPr lang="en-US" sz="1890">
                <a:solidFill>
                  <a:srgbClr val="000000"/>
                </a:solidFill>
                <a:latin typeface="Arimo"/>
                <a:ea typeface="Arimo"/>
                <a:cs typeface="Arimo"/>
                <a:sym typeface="Arimo"/>
              </a:rPr>
              <a:t>Revenue performance</a:t>
            </a:r>
          </a:p>
        </p:txBody>
      </p:sp>
      <p:sp>
        <p:nvSpPr>
          <p:cNvPr id="10" name="TextBox 10"/>
          <p:cNvSpPr txBox="1"/>
          <p:nvPr/>
        </p:nvSpPr>
        <p:spPr>
          <a:xfrm>
            <a:off x="6053140" y="4278764"/>
            <a:ext cx="3644605" cy="313211"/>
          </a:xfrm>
          <a:prstGeom prst="rect">
            <a:avLst/>
          </a:prstGeom>
        </p:spPr>
        <p:txBody>
          <a:bodyPr lIns="0" tIns="0" rIns="0" bIns="0" rtlCol="0" anchor="t">
            <a:spAutoFit/>
          </a:bodyPr>
          <a:lstStyle/>
          <a:p>
            <a:pPr algn="ctr">
              <a:lnSpc>
                <a:spcPts val="2335"/>
              </a:lnSpc>
              <a:spcBef>
                <a:spcPct val="0"/>
              </a:spcBef>
            </a:pPr>
            <a:r>
              <a:rPr lang="en-US" sz="1946">
                <a:solidFill>
                  <a:srgbClr val="000000"/>
                </a:solidFill>
                <a:latin typeface="Arimo"/>
                <a:ea typeface="Arimo"/>
                <a:cs typeface="Arimo"/>
                <a:sym typeface="Arimo"/>
              </a:rPr>
              <a:t>occupancy and capacity analysis</a:t>
            </a:r>
          </a:p>
        </p:txBody>
      </p:sp>
      <p:sp>
        <p:nvSpPr>
          <p:cNvPr id="11" name="TextBox 11"/>
          <p:cNvSpPr txBox="1"/>
          <p:nvPr/>
        </p:nvSpPr>
        <p:spPr>
          <a:xfrm>
            <a:off x="5758512" y="4742785"/>
            <a:ext cx="4233860" cy="609600"/>
          </a:xfrm>
          <a:prstGeom prst="rect">
            <a:avLst/>
          </a:prstGeom>
        </p:spPr>
        <p:txBody>
          <a:bodyPr lIns="0" tIns="0" rIns="0" bIns="0" rtlCol="0" anchor="t">
            <a:spAutoFit/>
          </a:bodyPr>
          <a:lstStyle/>
          <a:p>
            <a:pPr algn="ctr">
              <a:lnSpc>
                <a:spcPts val="2335"/>
              </a:lnSpc>
              <a:spcBef>
                <a:spcPct val="0"/>
              </a:spcBef>
            </a:pPr>
            <a:r>
              <a:rPr lang="en-US" sz="1946">
                <a:solidFill>
                  <a:srgbClr val="000000"/>
                </a:solidFill>
                <a:latin typeface="Arimo"/>
                <a:ea typeface="Arimo"/>
                <a:cs typeface="Arimo"/>
                <a:sym typeface="Arimo"/>
              </a:rPr>
              <a:t>room category performance &amp; Booking insights</a:t>
            </a:r>
          </a:p>
        </p:txBody>
      </p:sp>
      <p:sp>
        <p:nvSpPr>
          <p:cNvPr id="12" name="TextBox 12"/>
          <p:cNvSpPr txBox="1"/>
          <p:nvPr/>
        </p:nvSpPr>
        <p:spPr>
          <a:xfrm>
            <a:off x="5359677" y="5447635"/>
            <a:ext cx="4338067" cy="313211"/>
          </a:xfrm>
          <a:prstGeom prst="rect">
            <a:avLst/>
          </a:prstGeom>
        </p:spPr>
        <p:txBody>
          <a:bodyPr lIns="0" tIns="0" rIns="0" bIns="0" rtlCol="0" anchor="t">
            <a:spAutoFit/>
          </a:bodyPr>
          <a:lstStyle/>
          <a:p>
            <a:pPr algn="ctr">
              <a:lnSpc>
                <a:spcPts val="2335"/>
              </a:lnSpc>
              <a:spcBef>
                <a:spcPct val="0"/>
              </a:spcBef>
            </a:pPr>
            <a:r>
              <a:rPr lang="en-US" sz="1946">
                <a:solidFill>
                  <a:srgbClr val="000000"/>
                </a:solidFill>
                <a:latin typeface="Arimo"/>
                <a:ea typeface="Arimo"/>
                <a:cs typeface="Arimo"/>
                <a:sym typeface="Arimo"/>
              </a:rPr>
              <a:t>Cancellation and lost revenue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0CA"/>
        </a:solidFill>
        <a:effectLst/>
      </p:bgPr>
    </p:bg>
    <p:spTree>
      <p:nvGrpSpPr>
        <p:cNvPr id="1" name=""/>
        <p:cNvGrpSpPr/>
        <p:nvPr/>
      </p:nvGrpSpPr>
      <p:grpSpPr>
        <a:xfrm>
          <a:off x="0" y="0"/>
          <a:ext cx="0" cy="0"/>
          <a:chOff x="0" y="0"/>
          <a:chExt cx="0" cy="0"/>
        </a:xfrm>
      </p:grpSpPr>
      <p:sp>
        <p:nvSpPr>
          <p:cNvPr id="3" name="Freeform 3"/>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3"/>
            <a:stretch>
              <a:fillRect/>
            </a:stretch>
          </a:blipFill>
        </p:spPr>
      </p:sp>
      <p:grpSp>
        <p:nvGrpSpPr>
          <p:cNvPr id="4" name="Group 4"/>
          <p:cNvGrpSpPr/>
          <p:nvPr/>
        </p:nvGrpSpPr>
        <p:grpSpPr>
          <a:xfrm>
            <a:off x="-150287" y="9944100"/>
            <a:ext cx="10437287" cy="289762"/>
            <a:chOff x="0" y="0"/>
            <a:chExt cx="2748915" cy="76316"/>
          </a:xfrm>
        </p:grpSpPr>
        <p:sp>
          <p:nvSpPr>
            <p:cNvPr id="5" name="Freeform 5"/>
            <p:cNvSpPr/>
            <p:nvPr/>
          </p:nvSpPr>
          <p:spPr>
            <a:xfrm>
              <a:off x="0" y="0"/>
              <a:ext cx="2748915" cy="76316"/>
            </a:xfrm>
            <a:custGeom>
              <a:avLst/>
              <a:gdLst/>
              <a:ahLst/>
              <a:cxnLst/>
              <a:rect l="l" t="t" r="r" b="b"/>
              <a:pathLst>
                <a:path w="2748915" h="76316">
                  <a:moveTo>
                    <a:pt x="0" y="0"/>
                  </a:moveTo>
                  <a:lnTo>
                    <a:pt x="2748915" y="0"/>
                  </a:lnTo>
                  <a:lnTo>
                    <a:pt x="2748915" y="76316"/>
                  </a:lnTo>
                  <a:lnTo>
                    <a:pt x="0" y="76316"/>
                  </a:lnTo>
                  <a:close/>
                </a:path>
              </a:pathLst>
            </a:custGeom>
            <a:solidFill>
              <a:srgbClr val="000000">
                <a:alpha val="49804"/>
              </a:srgbClr>
            </a:solidFill>
            <a:ln w="285750" cap="sq">
              <a:solidFill>
                <a:srgbClr val="000000">
                  <a:alpha val="49804"/>
                </a:srgbClr>
              </a:solidFill>
              <a:prstDash val="solid"/>
              <a:miter/>
            </a:ln>
          </p:spPr>
        </p:sp>
        <p:sp>
          <p:nvSpPr>
            <p:cNvPr id="6" name="TextBox 6"/>
            <p:cNvSpPr txBox="1"/>
            <p:nvPr/>
          </p:nvSpPr>
          <p:spPr>
            <a:xfrm>
              <a:off x="0" y="-9525"/>
              <a:ext cx="2748915" cy="85841"/>
            </a:xfrm>
            <a:prstGeom prst="rect">
              <a:avLst/>
            </a:prstGeom>
          </p:spPr>
          <p:txBody>
            <a:bodyPr lIns="50800" tIns="50800" rIns="50800" bIns="50800" rtlCol="0" anchor="ctr"/>
            <a:lstStyle/>
            <a:p>
              <a:pPr algn="ctr">
                <a:lnSpc>
                  <a:spcPts val="2268"/>
                </a:lnSpc>
              </a:pPr>
              <a:endParaRPr/>
            </a:p>
          </p:txBody>
        </p:sp>
      </p:grpSp>
      <p:pic>
        <p:nvPicPr>
          <p:cNvPr id="2" name="Picture 1"/>
          <p:cNvPicPr>
            <a:picLocks noChangeAspect="1"/>
          </p:cNvPicPr>
          <p:nvPr/>
        </p:nvPicPr>
        <p:blipFill>
          <a:blip r:embed="rId4"/>
          <a:stretch>
            <a:fillRect/>
          </a:stretch>
        </p:blipFill>
        <p:spPr>
          <a:xfrm>
            <a:off x="0" y="2449405"/>
            <a:ext cx="10401300" cy="536958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2"/>
            <a:stretch>
              <a:fillRect/>
            </a:stretch>
          </a:blipFill>
        </p:spPr>
      </p:sp>
      <p:sp>
        <p:nvSpPr>
          <p:cNvPr id="3" name="Freeform 3"/>
          <p:cNvSpPr/>
          <p:nvPr/>
        </p:nvSpPr>
        <p:spPr>
          <a:xfrm>
            <a:off x="2181964" y="3407635"/>
            <a:ext cx="4297928" cy="2788281"/>
          </a:xfrm>
          <a:custGeom>
            <a:avLst/>
            <a:gdLst/>
            <a:ahLst/>
            <a:cxnLst/>
            <a:rect l="l" t="t" r="r" b="b"/>
            <a:pathLst>
              <a:path w="4297928" h="2788281">
                <a:moveTo>
                  <a:pt x="0" y="0"/>
                </a:moveTo>
                <a:lnTo>
                  <a:pt x="4297928" y="0"/>
                </a:lnTo>
                <a:lnTo>
                  <a:pt x="4297928" y="2788281"/>
                </a:lnTo>
                <a:lnTo>
                  <a:pt x="0" y="2788281"/>
                </a:lnTo>
                <a:lnTo>
                  <a:pt x="0" y="0"/>
                </a:lnTo>
                <a:close/>
              </a:path>
            </a:pathLst>
          </a:custGeom>
          <a:blipFill>
            <a:blip r:embed="rId3"/>
            <a:stretch>
              <a:fillRect/>
            </a:stretch>
          </a:blipFill>
        </p:spPr>
      </p:sp>
      <p:sp>
        <p:nvSpPr>
          <p:cNvPr id="4" name="Freeform 4"/>
          <p:cNvSpPr/>
          <p:nvPr/>
        </p:nvSpPr>
        <p:spPr>
          <a:xfrm>
            <a:off x="230381" y="5143500"/>
            <a:ext cx="4288366" cy="2621264"/>
          </a:xfrm>
          <a:custGeom>
            <a:avLst/>
            <a:gdLst/>
            <a:ahLst/>
            <a:cxnLst/>
            <a:rect l="l" t="t" r="r" b="b"/>
            <a:pathLst>
              <a:path w="4288366" h="2621264">
                <a:moveTo>
                  <a:pt x="0" y="0"/>
                </a:moveTo>
                <a:lnTo>
                  <a:pt x="4288366" y="0"/>
                </a:lnTo>
                <a:lnTo>
                  <a:pt x="4288366" y="2621264"/>
                </a:lnTo>
                <a:lnTo>
                  <a:pt x="0" y="2621264"/>
                </a:lnTo>
                <a:lnTo>
                  <a:pt x="0" y="0"/>
                </a:lnTo>
                <a:close/>
              </a:path>
            </a:pathLst>
          </a:custGeom>
          <a:blipFill>
            <a:blip r:embed="rId4"/>
            <a:stretch>
              <a:fillRect/>
            </a:stretch>
          </a:blipFill>
        </p:spPr>
      </p:sp>
      <p:sp>
        <p:nvSpPr>
          <p:cNvPr id="5" name="Freeform 5"/>
          <p:cNvSpPr/>
          <p:nvPr/>
        </p:nvSpPr>
        <p:spPr>
          <a:xfrm>
            <a:off x="4605143" y="6195917"/>
            <a:ext cx="4805557" cy="3443384"/>
          </a:xfrm>
          <a:custGeom>
            <a:avLst/>
            <a:gdLst/>
            <a:ahLst/>
            <a:cxnLst/>
            <a:rect l="l" t="t" r="r" b="b"/>
            <a:pathLst>
              <a:path w="5492087" h="3661391">
                <a:moveTo>
                  <a:pt x="0" y="0"/>
                </a:moveTo>
                <a:lnTo>
                  <a:pt x="5492087" y="0"/>
                </a:lnTo>
                <a:lnTo>
                  <a:pt x="5492087" y="3661391"/>
                </a:lnTo>
                <a:lnTo>
                  <a:pt x="0" y="3661391"/>
                </a:lnTo>
                <a:lnTo>
                  <a:pt x="0" y="0"/>
                </a:lnTo>
                <a:close/>
              </a:path>
            </a:pathLst>
          </a:custGeom>
          <a:blipFill>
            <a:blip r:embed="rId5"/>
            <a:stretch>
              <a:fillRect/>
            </a:stretch>
          </a:blipFill>
        </p:spPr>
      </p:sp>
      <p:sp>
        <p:nvSpPr>
          <p:cNvPr id="6" name="TextBox 6"/>
          <p:cNvSpPr txBox="1"/>
          <p:nvPr/>
        </p:nvSpPr>
        <p:spPr>
          <a:xfrm>
            <a:off x="0" y="2394317"/>
            <a:ext cx="5202868" cy="879968"/>
          </a:xfrm>
          <a:prstGeom prst="rect">
            <a:avLst/>
          </a:prstGeom>
        </p:spPr>
        <p:txBody>
          <a:bodyPr lIns="0" tIns="0" rIns="0" bIns="0" rtlCol="0" anchor="t">
            <a:spAutoFit/>
          </a:bodyPr>
          <a:lstStyle/>
          <a:p>
            <a:pPr algn="ctr">
              <a:lnSpc>
                <a:spcPts val="7147"/>
              </a:lnSpc>
            </a:pPr>
            <a:r>
              <a:rPr lang="en-US" sz="5105">
                <a:solidFill>
                  <a:srgbClr val="D2AA65"/>
                </a:solidFill>
                <a:latin typeface="Canva Sans 2"/>
                <a:ea typeface="Canva Sans 2"/>
                <a:cs typeface="Canva Sans 2"/>
                <a:sym typeface="Canva Sans 2"/>
              </a:rPr>
              <a:t>KPI &amp; METRICS:</a:t>
            </a:r>
          </a:p>
        </p:txBody>
      </p:sp>
      <p:sp>
        <p:nvSpPr>
          <p:cNvPr id="7" name="Freeform 7"/>
          <p:cNvSpPr/>
          <p:nvPr/>
        </p:nvSpPr>
        <p:spPr>
          <a:xfrm>
            <a:off x="708589" y="7234141"/>
            <a:ext cx="3331949" cy="2024159"/>
          </a:xfrm>
          <a:custGeom>
            <a:avLst/>
            <a:gdLst/>
            <a:ahLst/>
            <a:cxnLst/>
            <a:rect l="l" t="t" r="r" b="b"/>
            <a:pathLst>
              <a:path w="3331949" h="2024159">
                <a:moveTo>
                  <a:pt x="0" y="0"/>
                </a:moveTo>
                <a:lnTo>
                  <a:pt x="3331949" y="0"/>
                </a:lnTo>
                <a:lnTo>
                  <a:pt x="3331949" y="2024159"/>
                </a:lnTo>
                <a:lnTo>
                  <a:pt x="0" y="2024159"/>
                </a:lnTo>
                <a:lnTo>
                  <a:pt x="0" y="0"/>
                </a:lnTo>
                <a:close/>
              </a:path>
            </a:pathLst>
          </a:custGeom>
          <a:blipFill>
            <a:blip r:embed="rId6"/>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2"/>
            <a:stretch>
              <a:fillRect/>
            </a:stretch>
          </a:blipFill>
        </p:spPr>
      </p:sp>
      <p:sp>
        <p:nvSpPr>
          <p:cNvPr id="3" name="Freeform 3"/>
          <p:cNvSpPr/>
          <p:nvPr/>
        </p:nvSpPr>
        <p:spPr>
          <a:xfrm>
            <a:off x="1816294" y="7155217"/>
            <a:ext cx="2971129" cy="2019842"/>
          </a:xfrm>
          <a:custGeom>
            <a:avLst/>
            <a:gdLst/>
            <a:ahLst/>
            <a:cxnLst/>
            <a:rect l="l" t="t" r="r" b="b"/>
            <a:pathLst>
              <a:path w="2971129" h="2019842">
                <a:moveTo>
                  <a:pt x="0" y="0"/>
                </a:moveTo>
                <a:lnTo>
                  <a:pt x="2971129" y="0"/>
                </a:lnTo>
                <a:lnTo>
                  <a:pt x="2971129" y="2019842"/>
                </a:lnTo>
                <a:lnTo>
                  <a:pt x="0" y="2019842"/>
                </a:lnTo>
                <a:lnTo>
                  <a:pt x="0" y="0"/>
                </a:lnTo>
                <a:close/>
              </a:path>
            </a:pathLst>
          </a:custGeom>
          <a:blipFill>
            <a:blip r:embed="rId3"/>
            <a:stretch>
              <a:fillRect l="-2394" r="-2394"/>
            </a:stretch>
          </a:blipFill>
        </p:spPr>
      </p:sp>
      <p:sp>
        <p:nvSpPr>
          <p:cNvPr id="4" name="Freeform 4"/>
          <p:cNvSpPr/>
          <p:nvPr/>
        </p:nvSpPr>
        <p:spPr>
          <a:xfrm>
            <a:off x="3951020" y="7964842"/>
            <a:ext cx="3134997" cy="2010317"/>
          </a:xfrm>
          <a:custGeom>
            <a:avLst/>
            <a:gdLst/>
            <a:ahLst/>
            <a:cxnLst/>
            <a:rect l="l" t="t" r="r" b="b"/>
            <a:pathLst>
              <a:path w="3134997" h="2010317">
                <a:moveTo>
                  <a:pt x="0" y="0"/>
                </a:moveTo>
                <a:lnTo>
                  <a:pt x="3134997" y="0"/>
                </a:lnTo>
                <a:lnTo>
                  <a:pt x="3134997" y="2010317"/>
                </a:lnTo>
                <a:lnTo>
                  <a:pt x="0" y="2010317"/>
                </a:lnTo>
                <a:lnTo>
                  <a:pt x="0" y="0"/>
                </a:lnTo>
                <a:close/>
              </a:path>
            </a:pathLst>
          </a:custGeom>
          <a:blipFill>
            <a:blip r:embed="rId4"/>
            <a:stretch>
              <a:fillRect/>
            </a:stretch>
          </a:blipFill>
        </p:spPr>
      </p:sp>
      <p:sp>
        <p:nvSpPr>
          <p:cNvPr id="5" name="Freeform 5"/>
          <p:cNvSpPr/>
          <p:nvPr/>
        </p:nvSpPr>
        <p:spPr>
          <a:xfrm>
            <a:off x="0" y="8355367"/>
            <a:ext cx="3232859" cy="1931633"/>
          </a:xfrm>
          <a:custGeom>
            <a:avLst/>
            <a:gdLst/>
            <a:ahLst/>
            <a:cxnLst/>
            <a:rect l="l" t="t" r="r" b="b"/>
            <a:pathLst>
              <a:path w="3232859" h="1931633">
                <a:moveTo>
                  <a:pt x="0" y="0"/>
                </a:moveTo>
                <a:lnTo>
                  <a:pt x="3232859" y="0"/>
                </a:lnTo>
                <a:lnTo>
                  <a:pt x="3232859" y="1931633"/>
                </a:lnTo>
                <a:lnTo>
                  <a:pt x="0" y="1931633"/>
                </a:lnTo>
                <a:lnTo>
                  <a:pt x="0" y="0"/>
                </a:lnTo>
                <a:close/>
              </a:path>
            </a:pathLst>
          </a:custGeom>
          <a:blipFill>
            <a:blip r:embed="rId5"/>
            <a:stretch>
              <a:fillRect/>
            </a:stretch>
          </a:blipFill>
        </p:spPr>
      </p:sp>
      <p:sp>
        <p:nvSpPr>
          <p:cNvPr id="6" name="Freeform 6"/>
          <p:cNvSpPr/>
          <p:nvPr/>
        </p:nvSpPr>
        <p:spPr>
          <a:xfrm>
            <a:off x="6521308" y="7275099"/>
            <a:ext cx="2790406" cy="1780077"/>
          </a:xfrm>
          <a:custGeom>
            <a:avLst/>
            <a:gdLst/>
            <a:ahLst/>
            <a:cxnLst/>
            <a:rect l="l" t="t" r="r" b="b"/>
            <a:pathLst>
              <a:path w="2790406" h="1780077">
                <a:moveTo>
                  <a:pt x="0" y="0"/>
                </a:moveTo>
                <a:lnTo>
                  <a:pt x="2790406" y="0"/>
                </a:lnTo>
                <a:lnTo>
                  <a:pt x="2790406" y="1780077"/>
                </a:lnTo>
                <a:lnTo>
                  <a:pt x="0" y="1780077"/>
                </a:lnTo>
                <a:lnTo>
                  <a:pt x="0" y="0"/>
                </a:lnTo>
                <a:close/>
              </a:path>
            </a:pathLst>
          </a:custGeom>
          <a:blipFill>
            <a:blip r:embed="rId6"/>
            <a:stretch>
              <a:fillRect l="-5225"/>
            </a:stretch>
          </a:blipFill>
        </p:spPr>
      </p:sp>
      <p:sp>
        <p:nvSpPr>
          <p:cNvPr id="7" name="TextBox 7"/>
          <p:cNvSpPr txBox="1"/>
          <p:nvPr/>
        </p:nvSpPr>
        <p:spPr>
          <a:xfrm rot="10800000" flipV="1">
            <a:off x="419100" y="2362558"/>
            <a:ext cx="7620000" cy="294953"/>
          </a:xfrm>
          <a:prstGeom prst="rect">
            <a:avLst/>
          </a:prstGeom>
        </p:spPr>
        <p:txBody>
          <a:bodyPr wrap="square" lIns="0" tIns="0" rIns="0" bIns="0" rtlCol="0" anchor="t">
            <a:spAutoFit/>
          </a:bodyPr>
          <a:lstStyle/>
          <a:p>
            <a:pPr algn="ctr">
              <a:lnSpc>
                <a:spcPts val="2268"/>
              </a:lnSpc>
            </a:pPr>
            <a:r>
              <a:rPr lang="en-US" sz="1890" b="1" dirty="0">
                <a:solidFill>
                  <a:srgbClr val="D2AA65"/>
                </a:solidFill>
                <a:latin typeface="Arimo Bold"/>
                <a:ea typeface="Arimo Bold"/>
                <a:cs typeface="Arimo Bold"/>
                <a:sym typeface="Arimo Bold"/>
              </a:rPr>
              <a:t>Date Range Analysis</a:t>
            </a:r>
          </a:p>
        </p:txBody>
      </p:sp>
      <p:sp>
        <p:nvSpPr>
          <p:cNvPr id="8" name="TextBox 8"/>
          <p:cNvSpPr txBox="1"/>
          <p:nvPr/>
        </p:nvSpPr>
        <p:spPr>
          <a:xfrm>
            <a:off x="140722" y="2913355"/>
            <a:ext cx="8888978" cy="294953"/>
          </a:xfrm>
          <a:prstGeom prst="rect">
            <a:avLst/>
          </a:prstGeom>
        </p:spPr>
        <p:txBody>
          <a:bodyPr wrap="square" lIns="0" tIns="0" rIns="0" bIns="0" rtlCol="0" anchor="t">
            <a:spAutoFit/>
          </a:bodyPr>
          <a:lstStyle/>
          <a:p>
            <a:pPr algn="ctr">
              <a:lnSpc>
                <a:spcPts val="2268"/>
              </a:lnSpc>
            </a:pPr>
            <a:r>
              <a:rPr lang="en-US" sz="1890" dirty="0">
                <a:solidFill>
                  <a:srgbClr val="000000"/>
                </a:solidFill>
                <a:latin typeface="Arimo"/>
                <a:ea typeface="Arimo"/>
                <a:cs typeface="Arimo"/>
                <a:sym typeface="Arimo"/>
              </a:rPr>
              <a:t>The data analysis covers the period from May 1, 2022, to July 31, 2022.</a:t>
            </a:r>
          </a:p>
        </p:txBody>
      </p:sp>
      <p:sp>
        <p:nvSpPr>
          <p:cNvPr id="9" name="TextBox 9"/>
          <p:cNvSpPr txBox="1"/>
          <p:nvPr/>
        </p:nvSpPr>
        <p:spPr>
          <a:xfrm>
            <a:off x="1638299" y="3332455"/>
            <a:ext cx="5199757" cy="307777"/>
          </a:xfrm>
          <a:prstGeom prst="rect">
            <a:avLst/>
          </a:prstGeom>
        </p:spPr>
        <p:txBody>
          <a:bodyPr wrap="square" lIns="0" tIns="0" rIns="0" bIns="0" rtlCol="0" anchor="t">
            <a:spAutoFit/>
          </a:bodyPr>
          <a:lstStyle/>
          <a:p>
            <a:pPr algn="ctr">
              <a:lnSpc>
                <a:spcPts val="2388"/>
              </a:lnSpc>
            </a:pPr>
            <a:r>
              <a:rPr lang="en-US" sz="1990" dirty="0">
                <a:solidFill>
                  <a:srgbClr val="D2AA65"/>
                </a:solidFill>
                <a:latin typeface="Arimo"/>
                <a:ea typeface="Arimo"/>
                <a:cs typeface="Arimo"/>
                <a:sym typeface="Arimo"/>
              </a:rPr>
              <a:t>Revenue by City</a:t>
            </a:r>
          </a:p>
        </p:txBody>
      </p:sp>
      <p:sp>
        <p:nvSpPr>
          <p:cNvPr id="10" name="TextBox 10"/>
          <p:cNvSpPr txBox="1"/>
          <p:nvPr/>
        </p:nvSpPr>
        <p:spPr>
          <a:xfrm>
            <a:off x="419100" y="3751555"/>
            <a:ext cx="8153400" cy="256480"/>
          </a:xfrm>
          <a:prstGeom prst="rect">
            <a:avLst/>
          </a:prstGeom>
        </p:spPr>
        <p:txBody>
          <a:bodyPr wrap="square" lIns="0" tIns="0" rIns="0" bIns="0" rtlCol="0" anchor="t">
            <a:spAutoFit/>
          </a:bodyPr>
          <a:lstStyle/>
          <a:p>
            <a:pPr algn="ctr">
              <a:lnSpc>
                <a:spcPts val="1983"/>
              </a:lnSpc>
            </a:pPr>
            <a:r>
              <a:rPr lang="en-US" sz="1652" dirty="0">
                <a:solidFill>
                  <a:srgbClr val="000000"/>
                </a:solidFill>
                <a:latin typeface="Arimo"/>
                <a:ea typeface="Arimo"/>
                <a:cs typeface="Arimo"/>
                <a:sym typeface="Arimo"/>
              </a:rPr>
              <a:t>Mumbai generated the highest revenue at ₹3476.27 million (27.87%).</a:t>
            </a:r>
          </a:p>
        </p:txBody>
      </p:sp>
      <p:sp>
        <p:nvSpPr>
          <p:cNvPr id="11" name="TextBox 11"/>
          <p:cNvSpPr txBox="1"/>
          <p:nvPr/>
        </p:nvSpPr>
        <p:spPr>
          <a:xfrm>
            <a:off x="82408" y="4114650"/>
            <a:ext cx="6661292" cy="269304"/>
          </a:xfrm>
          <a:prstGeom prst="rect">
            <a:avLst/>
          </a:prstGeom>
        </p:spPr>
        <p:txBody>
          <a:bodyPr wrap="square" lIns="0" tIns="0" rIns="0" bIns="0" rtlCol="0" anchor="t">
            <a:spAutoFit/>
          </a:bodyPr>
          <a:lstStyle/>
          <a:p>
            <a:pPr algn="ctr">
              <a:lnSpc>
                <a:spcPts val="2064"/>
              </a:lnSpc>
            </a:pPr>
            <a:r>
              <a:rPr lang="en-US" sz="1720" dirty="0">
                <a:solidFill>
                  <a:srgbClr val="000000"/>
                </a:solidFill>
                <a:latin typeface="Arimo"/>
                <a:ea typeface="Arimo"/>
                <a:cs typeface="Arimo"/>
                <a:sym typeface="Arimo"/>
              </a:rPr>
              <a:t>Delhi followed with ₹294.50 million (17.23%).</a:t>
            </a:r>
          </a:p>
        </p:txBody>
      </p:sp>
      <p:sp>
        <p:nvSpPr>
          <p:cNvPr id="12" name="TextBox 12"/>
          <p:cNvSpPr txBox="1"/>
          <p:nvPr/>
        </p:nvSpPr>
        <p:spPr>
          <a:xfrm>
            <a:off x="82408" y="4488911"/>
            <a:ext cx="6661292" cy="256480"/>
          </a:xfrm>
          <a:prstGeom prst="rect">
            <a:avLst/>
          </a:prstGeom>
        </p:spPr>
        <p:txBody>
          <a:bodyPr wrap="square" lIns="0" tIns="0" rIns="0" bIns="0" rtlCol="0" anchor="t">
            <a:spAutoFit/>
          </a:bodyPr>
          <a:lstStyle/>
          <a:p>
            <a:pPr algn="ctr">
              <a:lnSpc>
                <a:spcPts val="2012"/>
              </a:lnSpc>
            </a:pPr>
            <a:r>
              <a:rPr lang="en-US" sz="1676" dirty="0">
                <a:solidFill>
                  <a:srgbClr val="000000"/>
                </a:solidFill>
                <a:latin typeface="Arimo"/>
                <a:ea typeface="Arimo"/>
                <a:cs typeface="Arimo"/>
                <a:sym typeface="Arimo"/>
              </a:rPr>
              <a:t>Bangalore contributed ₹199.94 million (11.7%).</a:t>
            </a:r>
          </a:p>
        </p:txBody>
      </p:sp>
      <p:sp>
        <p:nvSpPr>
          <p:cNvPr id="13" name="TextBox 13"/>
          <p:cNvSpPr txBox="1"/>
          <p:nvPr/>
        </p:nvSpPr>
        <p:spPr>
          <a:xfrm>
            <a:off x="1181100" y="4866131"/>
            <a:ext cx="8382000" cy="243656"/>
          </a:xfrm>
          <a:prstGeom prst="rect">
            <a:avLst/>
          </a:prstGeom>
        </p:spPr>
        <p:txBody>
          <a:bodyPr wrap="square" lIns="0" tIns="0" rIns="0" bIns="0" rtlCol="0" anchor="t">
            <a:spAutoFit/>
          </a:bodyPr>
          <a:lstStyle/>
          <a:p>
            <a:pPr algn="l">
              <a:lnSpc>
                <a:spcPts val="1892"/>
              </a:lnSpc>
            </a:pPr>
            <a:r>
              <a:rPr lang="en-US" sz="1576" dirty="0">
                <a:solidFill>
                  <a:srgbClr val="000000"/>
                </a:solidFill>
                <a:latin typeface="Arimo"/>
                <a:ea typeface="Arimo"/>
                <a:cs typeface="Arimo"/>
                <a:sym typeface="Arimo"/>
              </a:rPr>
              <a:t>Other cities combined generated ₹192.37 million (11.26%) and ₹154.84 million (9.06%).</a:t>
            </a:r>
          </a:p>
        </p:txBody>
      </p:sp>
      <p:sp>
        <p:nvSpPr>
          <p:cNvPr id="14" name="TextBox 14"/>
          <p:cNvSpPr txBox="1"/>
          <p:nvPr/>
        </p:nvSpPr>
        <p:spPr>
          <a:xfrm>
            <a:off x="1816294" y="5650267"/>
            <a:ext cx="4927406" cy="295274"/>
          </a:xfrm>
          <a:prstGeom prst="rect">
            <a:avLst/>
          </a:prstGeom>
        </p:spPr>
        <p:txBody>
          <a:bodyPr wrap="square" lIns="0" tIns="0" rIns="0" bIns="0" rtlCol="0" anchor="t">
            <a:spAutoFit/>
          </a:bodyPr>
          <a:lstStyle/>
          <a:p>
            <a:pPr algn="ctr">
              <a:lnSpc>
                <a:spcPts val="2268"/>
              </a:lnSpc>
              <a:spcBef>
                <a:spcPct val="0"/>
              </a:spcBef>
            </a:pPr>
            <a:r>
              <a:rPr lang="en-US" sz="1890" dirty="0">
                <a:solidFill>
                  <a:srgbClr val="D2AA65"/>
                </a:solidFill>
                <a:latin typeface="Arimo"/>
                <a:ea typeface="Arimo"/>
                <a:cs typeface="Arimo"/>
                <a:sym typeface="Arimo"/>
              </a:rPr>
              <a:t>Revenue by Type of Day</a:t>
            </a:r>
          </a:p>
        </p:txBody>
      </p:sp>
      <p:sp>
        <p:nvSpPr>
          <p:cNvPr id="15" name="TextBox 15"/>
          <p:cNvSpPr txBox="1"/>
          <p:nvPr/>
        </p:nvSpPr>
        <p:spPr>
          <a:xfrm>
            <a:off x="952500" y="6069365"/>
            <a:ext cx="6934200" cy="230832"/>
          </a:xfrm>
          <a:prstGeom prst="rect">
            <a:avLst/>
          </a:prstGeom>
        </p:spPr>
        <p:txBody>
          <a:bodyPr wrap="square" lIns="0" tIns="0" rIns="0" bIns="0" rtlCol="0" anchor="t">
            <a:spAutoFit/>
          </a:bodyPr>
          <a:lstStyle/>
          <a:p>
            <a:pPr algn="l">
              <a:lnSpc>
                <a:spcPts val="1794"/>
              </a:lnSpc>
              <a:spcBef>
                <a:spcPct val="0"/>
              </a:spcBef>
            </a:pPr>
            <a:r>
              <a:rPr lang="en-US" sz="1495" dirty="0">
                <a:solidFill>
                  <a:srgbClr val="000000"/>
                </a:solidFill>
                <a:latin typeface="Arimo"/>
                <a:ea typeface="Arimo"/>
                <a:cs typeface="Arimo"/>
                <a:sym typeface="Arimo"/>
              </a:rPr>
              <a:t>Weekdays contributed the majority of the revenue, totaling ₹1.18 billion (69.34%).</a:t>
            </a:r>
          </a:p>
        </p:txBody>
      </p:sp>
      <p:grpSp>
        <p:nvGrpSpPr>
          <p:cNvPr id="16" name="Group 16"/>
          <p:cNvGrpSpPr/>
          <p:nvPr/>
        </p:nvGrpSpPr>
        <p:grpSpPr>
          <a:xfrm>
            <a:off x="9730814" y="0"/>
            <a:ext cx="556186" cy="10287000"/>
            <a:chOff x="0" y="0"/>
            <a:chExt cx="146485" cy="2709333"/>
          </a:xfrm>
        </p:grpSpPr>
        <p:sp>
          <p:nvSpPr>
            <p:cNvPr id="17" name="Freeform 17"/>
            <p:cNvSpPr/>
            <p:nvPr/>
          </p:nvSpPr>
          <p:spPr>
            <a:xfrm>
              <a:off x="0" y="0"/>
              <a:ext cx="146485" cy="2709333"/>
            </a:xfrm>
            <a:custGeom>
              <a:avLst/>
              <a:gdLst/>
              <a:ahLst/>
              <a:cxnLst/>
              <a:rect l="l" t="t" r="r" b="b"/>
              <a:pathLst>
                <a:path w="146485" h="2709333">
                  <a:moveTo>
                    <a:pt x="73243" y="0"/>
                  </a:moveTo>
                  <a:lnTo>
                    <a:pt x="73243" y="0"/>
                  </a:lnTo>
                  <a:cubicBezTo>
                    <a:pt x="113693" y="0"/>
                    <a:pt x="146485" y="32792"/>
                    <a:pt x="146485" y="73243"/>
                  </a:cubicBezTo>
                  <a:lnTo>
                    <a:pt x="146485" y="2636091"/>
                  </a:lnTo>
                  <a:cubicBezTo>
                    <a:pt x="146485" y="2676541"/>
                    <a:pt x="113693" y="2709333"/>
                    <a:pt x="73243" y="2709333"/>
                  </a:cubicBezTo>
                  <a:lnTo>
                    <a:pt x="73243" y="2709333"/>
                  </a:lnTo>
                  <a:cubicBezTo>
                    <a:pt x="32792" y="2709333"/>
                    <a:pt x="0" y="2676541"/>
                    <a:pt x="0" y="2636091"/>
                  </a:cubicBezTo>
                  <a:lnTo>
                    <a:pt x="0" y="73243"/>
                  </a:lnTo>
                  <a:cubicBezTo>
                    <a:pt x="0" y="32792"/>
                    <a:pt x="32792" y="0"/>
                    <a:pt x="73243" y="0"/>
                  </a:cubicBezTo>
                  <a:close/>
                </a:path>
              </a:pathLst>
            </a:custGeom>
            <a:solidFill>
              <a:srgbClr val="000000">
                <a:alpha val="84706"/>
              </a:srgbClr>
            </a:solidFill>
            <a:ln w="523875" cap="sq">
              <a:solidFill>
                <a:srgbClr val="000000">
                  <a:alpha val="84706"/>
                </a:srgbClr>
              </a:solidFill>
              <a:prstDash val="solid"/>
              <a:miter/>
            </a:ln>
          </p:spPr>
        </p:sp>
        <p:sp>
          <p:nvSpPr>
            <p:cNvPr id="18" name="TextBox 18"/>
            <p:cNvSpPr txBox="1"/>
            <p:nvPr/>
          </p:nvSpPr>
          <p:spPr>
            <a:xfrm>
              <a:off x="0" y="-9525"/>
              <a:ext cx="146485" cy="2718858"/>
            </a:xfrm>
            <a:prstGeom prst="rect">
              <a:avLst/>
            </a:prstGeom>
          </p:spPr>
          <p:txBody>
            <a:bodyPr lIns="50800" tIns="50800" rIns="50800" bIns="50800" rtlCol="0" anchor="ctr"/>
            <a:lstStyle/>
            <a:p>
              <a:pPr algn="ctr">
                <a:lnSpc>
                  <a:spcPts val="2268"/>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3" name="Freeform 3"/>
          <p:cNvSpPr/>
          <p:nvPr/>
        </p:nvSpPr>
        <p:spPr>
          <a:xfrm>
            <a:off x="2602953" y="0"/>
            <a:ext cx="4748234" cy="2548172"/>
          </a:xfrm>
          <a:custGeom>
            <a:avLst/>
            <a:gdLst/>
            <a:ahLst/>
            <a:cxnLst/>
            <a:rect l="l" t="t" r="r" b="b"/>
            <a:pathLst>
              <a:path w="4748234" h="2548172">
                <a:moveTo>
                  <a:pt x="0" y="0"/>
                </a:moveTo>
                <a:lnTo>
                  <a:pt x="4748234" y="0"/>
                </a:lnTo>
                <a:lnTo>
                  <a:pt x="4748234" y="2548172"/>
                </a:lnTo>
                <a:lnTo>
                  <a:pt x="0" y="2548172"/>
                </a:lnTo>
                <a:lnTo>
                  <a:pt x="0" y="0"/>
                </a:lnTo>
                <a:close/>
              </a:path>
            </a:pathLst>
          </a:custGeom>
          <a:blipFill>
            <a:blip r:embed="rId2"/>
            <a:stretch>
              <a:fillRect/>
            </a:stretch>
          </a:blipFill>
        </p:spPr>
      </p:sp>
      <p:pic>
        <p:nvPicPr>
          <p:cNvPr id="2" name="Picture 1"/>
          <p:cNvPicPr>
            <a:picLocks noChangeAspect="1"/>
          </p:cNvPicPr>
          <p:nvPr/>
        </p:nvPicPr>
        <p:blipFill>
          <a:blip r:embed="rId3"/>
          <a:stretch>
            <a:fillRect/>
          </a:stretch>
        </p:blipFill>
        <p:spPr>
          <a:xfrm>
            <a:off x="0" y="3086100"/>
            <a:ext cx="10287000" cy="534112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D0CB"/>
        </a:solidFill>
        <a:effectLst/>
      </p:bgPr>
    </p:bg>
    <p:spTree>
      <p:nvGrpSpPr>
        <p:cNvPr id="1" name=""/>
        <p:cNvGrpSpPr/>
        <p:nvPr/>
      </p:nvGrpSpPr>
      <p:grpSpPr>
        <a:xfrm>
          <a:off x="0" y="0"/>
          <a:ext cx="0" cy="0"/>
          <a:chOff x="0" y="0"/>
          <a:chExt cx="0" cy="0"/>
        </a:xfrm>
      </p:grpSpPr>
      <p:sp>
        <p:nvSpPr>
          <p:cNvPr id="2" name="Freeform 2"/>
          <p:cNvSpPr/>
          <p:nvPr/>
        </p:nvSpPr>
        <p:spPr>
          <a:xfrm>
            <a:off x="2935813" y="0"/>
            <a:ext cx="4415373" cy="2369540"/>
          </a:xfrm>
          <a:custGeom>
            <a:avLst/>
            <a:gdLst/>
            <a:ahLst/>
            <a:cxnLst/>
            <a:rect l="l" t="t" r="r" b="b"/>
            <a:pathLst>
              <a:path w="4415373" h="2369540">
                <a:moveTo>
                  <a:pt x="0" y="0"/>
                </a:moveTo>
                <a:lnTo>
                  <a:pt x="4415374" y="0"/>
                </a:lnTo>
                <a:lnTo>
                  <a:pt x="4415374" y="2369540"/>
                </a:lnTo>
                <a:lnTo>
                  <a:pt x="0" y="2369540"/>
                </a:lnTo>
                <a:lnTo>
                  <a:pt x="0" y="0"/>
                </a:lnTo>
                <a:close/>
              </a:path>
            </a:pathLst>
          </a:custGeom>
          <a:blipFill>
            <a:blip r:embed="rId2"/>
            <a:stretch>
              <a:fillRect/>
            </a:stretch>
          </a:blipFill>
        </p:spPr>
      </p:sp>
      <p:sp>
        <p:nvSpPr>
          <p:cNvPr id="3" name="Freeform 3"/>
          <p:cNvSpPr/>
          <p:nvPr/>
        </p:nvSpPr>
        <p:spPr>
          <a:xfrm>
            <a:off x="839138" y="3301602"/>
            <a:ext cx="5517342" cy="4490542"/>
          </a:xfrm>
          <a:custGeom>
            <a:avLst/>
            <a:gdLst/>
            <a:ahLst/>
            <a:cxnLst/>
            <a:rect l="l" t="t" r="r" b="b"/>
            <a:pathLst>
              <a:path w="5517342" h="4490542">
                <a:moveTo>
                  <a:pt x="0" y="0"/>
                </a:moveTo>
                <a:lnTo>
                  <a:pt x="5517342" y="0"/>
                </a:lnTo>
                <a:lnTo>
                  <a:pt x="5517342" y="4490542"/>
                </a:lnTo>
                <a:lnTo>
                  <a:pt x="0" y="4490542"/>
                </a:lnTo>
                <a:lnTo>
                  <a:pt x="0" y="0"/>
                </a:lnTo>
                <a:close/>
              </a:path>
            </a:pathLst>
          </a:custGeom>
          <a:blipFill>
            <a:blip r:embed="rId3"/>
            <a:stretch>
              <a:fillRect/>
            </a:stretch>
          </a:blipFill>
        </p:spPr>
      </p:sp>
      <p:grpSp>
        <p:nvGrpSpPr>
          <p:cNvPr id="4" name="Group 4"/>
          <p:cNvGrpSpPr/>
          <p:nvPr/>
        </p:nvGrpSpPr>
        <p:grpSpPr>
          <a:xfrm>
            <a:off x="8177189" y="0"/>
            <a:ext cx="2109811" cy="10287000"/>
            <a:chOff x="0" y="0"/>
            <a:chExt cx="555670" cy="2709333"/>
          </a:xfrm>
        </p:grpSpPr>
        <p:sp>
          <p:nvSpPr>
            <p:cNvPr id="5" name="Freeform 5"/>
            <p:cNvSpPr/>
            <p:nvPr/>
          </p:nvSpPr>
          <p:spPr>
            <a:xfrm>
              <a:off x="0" y="0"/>
              <a:ext cx="555670" cy="2709333"/>
            </a:xfrm>
            <a:custGeom>
              <a:avLst/>
              <a:gdLst/>
              <a:ahLst/>
              <a:cxnLst/>
              <a:rect l="l" t="t" r="r" b="b"/>
              <a:pathLst>
                <a:path w="555670" h="2709333">
                  <a:moveTo>
                    <a:pt x="51373" y="0"/>
                  </a:moveTo>
                  <a:lnTo>
                    <a:pt x="504298" y="0"/>
                  </a:lnTo>
                  <a:cubicBezTo>
                    <a:pt x="517922" y="0"/>
                    <a:pt x="530989" y="5412"/>
                    <a:pt x="540624" y="15047"/>
                  </a:cubicBezTo>
                  <a:cubicBezTo>
                    <a:pt x="550258" y="24681"/>
                    <a:pt x="555670" y="37748"/>
                    <a:pt x="555670" y="51373"/>
                  </a:cubicBezTo>
                  <a:lnTo>
                    <a:pt x="555670" y="2657960"/>
                  </a:lnTo>
                  <a:cubicBezTo>
                    <a:pt x="555670" y="2671585"/>
                    <a:pt x="550258" y="2684652"/>
                    <a:pt x="540624" y="2694287"/>
                  </a:cubicBezTo>
                  <a:cubicBezTo>
                    <a:pt x="530989" y="2703921"/>
                    <a:pt x="517922" y="2709333"/>
                    <a:pt x="504298" y="2709333"/>
                  </a:cubicBezTo>
                  <a:lnTo>
                    <a:pt x="51373" y="2709333"/>
                  </a:lnTo>
                  <a:cubicBezTo>
                    <a:pt x="37748" y="2709333"/>
                    <a:pt x="24681" y="2703921"/>
                    <a:pt x="15047" y="2694287"/>
                  </a:cubicBezTo>
                  <a:cubicBezTo>
                    <a:pt x="5412" y="2684652"/>
                    <a:pt x="0" y="2671585"/>
                    <a:pt x="0" y="2657960"/>
                  </a:cubicBezTo>
                  <a:lnTo>
                    <a:pt x="0" y="51373"/>
                  </a:lnTo>
                  <a:cubicBezTo>
                    <a:pt x="0" y="37748"/>
                    <a:pt x="5412" y="24681"/>
                    <a:pt x="15047" y="15047"/>
                  </a:cubicBezTo>
                  <a:cubicBezTo>
                    <a:pt x="24681" y="5412"/>
                    <a:pt x="37748" y="0"/>
                    <a:pt x="51373" y="0"/>
                  </a:cubicBezTo>
                  <a:close/>
                </a:path>
              </a:pathLst>
            </a:custGeom>
            <a:solidFill>
              <a:srgbClr val="000000">
                <a:alpha val="84706"/>
              </a:srgbClr>
            </a:solidFill>
          </p:spPr>
        </p:sp>
        <p:sp>
          <p:nvSpPr>
            <p:cNvPr id="6" name="TextBox 6"/>
            <p:cNvSpPr txBox="1"/>
            <p:nvPr/>
          </p:nvSpPr>
          <p:spPr>
            <a:xfrm>
              <a:off x="0" y="-9525"/>
              <a:ext cx="555670" cy="2718858"/>
            </a:xfrm>
            <a:prstGeom prst="rect">
              <a:avLst/>
            </a:prstGeom>
          </p:spPr>
          <p:txBody>
            <a:bodyPr lIns="50800" tIns="50800" rIns="50800" bIns="50800" rtlCol="0" anchor="ctr"/>
            <a:lstStyle/>
            <a:p>
              <a:pPr algn="ctr">
                <a:lnSpc>
                  <a:spcPts val="2268"/>
                </a:lnSpc>
              </a:pPr>
              <a:endParaRPr/>
            </a:p>
          </p:txBody>
        </p:sp>
      </p:grpSp>
      <p:sp>
        <p:nvSpPr>
          <p:cNvPr id="7" name="Freeform 7"/>
          <p:cNvSpPr/>
          <p:nvPr/>
        </p:nvSpPr>
        <p:spPr>
          <a:xfrm>
            <a:off x="6468110" y="6283262"/>
            <a:ext cx="3418158" cy="2217530"/>
          </a:xfrm>
          <a:custGeom>
            <a:avLst/>
            <a:gdLst/>
            <a:ahLst/>
            <a:cxnLst/>
            <a:rect l="l" t="t" r="r" b="b"/>
            <a:pathLst>
              <a:path w="3418158" h="2217530">
                <a:moveTo>
                  <a:pt x="0" y="0"/>
                </a:moveTo>
                <a:lnTo>
                  <a:pt x="3418158" y="0"/>
                </a:lnTo>
                <a:lnTo>
                  <a:pt x="3418158" y="2217529"/>
                </a:lnTo>
                <a:lnTo>
                  <a:pt x="0" y="2217529"/>
                </a:lnTo>
                <a:lnTo>
                  <a:pt x="0" y="0"/>
                </a:lnTo>
                <a:close/>
              </a:path>
            </a:pathLst>
          </a:custGeom>
          <a:blipFill>
            <a:blip r:embed="rId4"/>
            <a:stretch>
              <a:fillRect/>
            </a:stretch>
          </a:blipFill>
        </p:spPr>
      </p:sp>
      <p:sp>
        <p:nvSpPr>
          <p:cNvPr id="8" name="Freeform 8"/>
          <p:cNvSpPr/>
          <p:nvPr/>
        </p:nvSpPr>
        <p:spPr>
          <a:xfrm>
            <a:off x="6750319" y="4235814"/>
            <a:ext cx="3370285" cy="2047448"/>
          </a:xfrm>
          <a:custGeom>
            <a:avLst/>
            <a:gdLst/>
            <a:ahLst/>
            <a:cxnLst/>
            <a:rect l="l" t="t" r="r" b="b"/>
            <a:pathLst>
              <a:path w="3370285" h="2047448">
                <a:moveTo>
                  <a:pt x="0" y="0"/>
                </a:moveTo>
                <a:lnTo>
                  <a:pt x="3370285" y="0"/>
                </a:lnTo>
                <a:lnTo>
                  <a:pt x="3370285" y="2047448"/>
                </a:lnTo>
                <a:lnTo>
                  <a:pt x="0" y="2047448"/>
                </a:lnTo>
                <a:lnTo>
                  <a:pt x="0" y="0"/>
                </a:lnTo>
                <a:close/>
              </a:path>
            </a:pathLst>
          </a:custGeom>
          <a:blipFill>
            <a:blip r:embed="rId5"/>
            <a:stretch>
              <a:fillRect/>
            </a:stretch>
          </a:blipFill>
        </p:spPr>
      </p:sp>
      <p:sp>
        <p:nvSpPr>
          <p:cNvPr id="9" name="Freeform 9"/>
          <p:cNvSpPr/>
          <p:nvPr/>
        </p:nvSpPr>
        <p:spPr>
          <a:xfrm>
            <a:off x="7069915" y="2129483"/>
            <a:ext cx="3217085" cy="2289604"/>
          </a:xfrm>
          <a:custGeom>
            <a:avLst/>
            <a:gdLst/>
            <a:ahLst/>
            <a:cxnLst/>
            <a:rect l="l" t="t" r="r" b="b"/>
            <a:pathLst>
              <a:path w="3217085" h="2289604">
                <a:moveTo>
                  <a:pt x="0" y="0"/>
                </a:moveTo>
                <a:lnTo>
                  <a:pt x="3217085" y="0"/>
                </a:lnTo>
                <a:lnTo>
                  <a:pt x="3217085" y="2289604"/>
                </a:lnTo>
                <a:lnTo>
                  <a:pt x="0" y="2289604"/>
                </a:lnTo>
                <a:lnTo>
                  <a:pt x="0" y="0"/>
                </a:lnTo>
                <a:close/>
              </a:path>
            </a:pathLst>
          </a:custGeom>
          <a:blipFill>
            <a:blip r:embed="rId6"/>
            <a:stretch>
              <a:fillRect l="-8216" r="-8216"/>
            </a:stretch>
          </a:blipFill>
        </p:spPr>
      </p:sp>
      <p:sp>
        <p:nvSpPr>
          <p:cNvPr id="10" name="TextBox 10"/>
          <p:cNvSpPr txBox="1"/>
          <p:nvPr/>
        </p:nvSpPr>
        <p:spPr>
          <a:xfrm>
            <a:off x="-419100" y="2394317"/>
            <a:ext cx="7315200" cy="910506"/>
          </a:xfrm>
          <a:prstGeom prst="rect">
            <a:avLst/>
          </a:prstGeom>
        </p:spPr>
        <p:txBody>
          <a:bodyPr wrap="square" lIns="0" tIns="0" rIns="0" bIns="0" rtlCol="0" anchor="t">
            <a:spAutoFit/>
          </a:bodyPr>
          <a:lstStyle/>
          <a:p>
            <a:pPr algn="ctr">
              <a:lnSpc>
                <a:spcPts val="7147"/>
              </a:lnSpc>
            </a:pPr>
            <a:r>
              <a:rPr lang="en-US" sz="5105" dirty="0">
                <a:solidFill>
                  <a:srgbClr val="D2AA65"/>
                </a:solidFill>
                <a:latin typeface="Canva Sans 2"/>
                <a:ea typeface="Canva Sans 2"/>
                <a:cs typeface="Canva Sans 2"/>
                <a:sym typeface="Canva Sans 2"/>
              </a:rPr>
              <a:t>KPI &amp; METRICS: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D0CA"/>
        </a:solidFill>
        <a:effectLst/>
      </p:bgPr>
    </p:bg>
    <p:spTree>
      <p:nvGrpSpPr>
        <p:cNvPr id="1" name=""/>
        <p:cNvGrpSpPr/>
        <p:nvPr/>
      </p:nvGrpSpPr>
      <p:grpSpPr>
        <a:xfrm>
          <a:off x="0" y="0"/>
          <a:ext cx="0" cy="0"/>
          <a:chOff x="0" y="0"/>
          <a:chExt cx="0" cy="0"/>
        </a:xfrm>
      </p:grpSpPr>
      <p:sp>
        <p:nvSpPr>
          <p:cNvPr id="2" name="TextBox 2"/>
          <p:cNvSpPr txBox="1"/>
          <p:nvPr/>
        </p:nvSpPr>
        <p:spPr>
          <a:xfrm>
            <a:off x="571500" y="2303149"/>
            <a:ext cx="3810000" cy="294953"/>
          </a:xfrm>
          <a:prstGeom prst="rect">
            <a:avLst/>
          </a:prstGeom>
        </p:spPr>
        <p:txBody>
          <a:bodyPr wrap="square" lIns="0" tIns="0" rIns="0" bIns="0" rtlCol="0" anchor="t">
            <a:spAutoFit/>
          </a:bodyPr>
          <a:lstStyle/>
          <a:p>
            <a:pPr algn="ctr">
              <a:lnSpc>
                <a:spcPts val="2268"/>
              </a:lnSpc>
              <a:spcBef>
                <a:spcPct val="0"/>
              </a:spcBef>
            </a:pPr>
            <a:r>
              <a:rPr lang="en-US" sz="1890" b="1" dirty="0">
                <a:solidFill>
                  <a:srgbClr val="B58948"/>
                </a:solidFill>
                <a:latin typeface="Arimo Bold"/>
                <a:ea typeface="Arimo Bold"/>
                <a:cs typeface="Arimo Bold"/>
                <a:sym typeface="Arimo Bold"/>
              </a:rPr>
              <a:t>Occupancy Rates by Property:</a:t>
            </a:r>
          </a:p>
        </p:txBody>
      </p:sp>
      <p:sp>
        <p:nvSpPr>
          <p:cNvPr id="3" name="Freeform 3"/>
          <p:cNvSpPr/>
          <p:nvPr/>
        </p:nvSpPr>
        <p:spPr>
          <a:xfrm>
            <a:off x="2835801" y="114495"/>
            <a:ext cx="4027137" cy="2015869"/>
          </a:xfrm>
          <a:custGeom>
            <a:avLst/>
            <a:gdLst/>
            <a:ahLst/>
            <a:cxnLst/>
            <a:rect l="l" t="t" r="r" b="b"/>
            <a:pathLst>
              <a:path w="4027137" h="2015869">
                <a:moveTo>
                  <a:pt x="0" y="0"/>
                </a:moveTo>
                <a:lnTo>
                  <a:pt x="4027136" y="0"/>
                </a:lnTo>
                <a:lnTo>
                  <a:pt x="4027136" y="2015868"/>
                </a:lnTo>
                <a:lnTo>
                  <a:pt x="0" y="2015868"/>
                </a:lnTo>
                <a:lnTo>
                  <a:pt x="0" y="0"/>
                </a:lnTo>
                <a:close/>
              </a:path>
            </a:pathLst>
          </a:custGeom>
          <a:blipFill>
            <a:blip r:embed="rId2"/>
            <a:stretch>
              <a:fillRect t="-3604" b="-3604"/>
            </a:stretch>
          </a:blipFill>
        </p:spPr>
      </p:sp>
      <p:grpSp>
        <p:nvGrpSpPr>
          <p:cNvPr id="4" name="Group 4"/>
          <p:cNvGrpSpPr/>
          <p:nvPr/>
        </p:nvGrpSpPr>
        <p:grpSpPr>
          <a:xfrm>
            <a:off x="5657850" y="3595179"/>
            <a:ext cx="2722078" cy="3243262"/>
            <a:chOff x="0" y="0"/>
            <a:chExt cx="716926" cy="854193"/>
          </a:xfrm>
        </p:grpSpPr>
        <p:sp>
          <p:nvSpPr>
            <p:cNvPr id="5" name="Freeform 5"/>
            <p:cNvSpPr/>
            <p:nvPr/>
          </p:nvSpPr>
          <p:spPr>
            <a:xfrm>
              <a:off x="0" y="0"/>
              <a:ext cx="716926" cy="854193"/>
            </a:xfrm>
            <a:custGeom>
              <a:avLst/>
              <a:gdLst/>
              <a:ahLst/>
              <a:cxnLst/>
              <a:rect l="l" t="t" r="r" b="b"/>
              <a:pathLst>
                <a:path w="716926" h="854193">
                  <a:moveTo>
                    <a:pt x="145050" y="0"/>
                  </a:moveTo>
                  <a:lnTo>
                    <a:pt x="571876" y="0"/>
                  </a:lnTo>
                  <a:cubicBezTo>
                    <a:pt x="610345" y="0"/>
                    <a:pt x="647240" y="15282"/>
                    <a:pt x="674442" y="42484"/>
                  </a:cubicBezTo>
                  <a:cubicBezTo>
                    <a:pt x="701644" y="69686"/>
                    <a:pt x="716926" y="106580"/>
                    <a:pt x="716926" y="145050"/>
                  </a:cubicBezTo>
                  <a:lnTo>
                    <a:pt x="716926" y="709142"/>
                  </a:lnTo>
                  <a:cubicBezTo>
                    <a:pt x="716926" y="747612"/>
                    <a:pt x="701644" y="784506"/>
                    <a:pt x="674442" y="811708"/>
                  </a:cubicBezTo>
                  <a:cubicBezTo>
                    <a:pt x="647240" y="838911"/>
                    <a:pt x="610345" y="854193"/>
                    <a:pt x="571876" y="854193"/>
                  </a:cubicBezTo>
                  <a:lnTo>
                    <a:pt x="145050" y="854193"/>
                  </a:lnTo>
                  <a:cubicBezTo>
                    <a:pt x="106580" y="854193"/>
                    <a:pt x="69686" y="838911"/>
                    <a:pt x="42484" y="811708"/>
                  </a:cubicBezTo>
                  <a:cubicBezTo>
                    <a:pt x="15282" y="784506"/>
                    <a:pt x="0" y="747612"/>
                    <a:pt x="0" y="709142"/>
                  </a:cubicBezTo>
                  <a:lnTo>
                    <a:pt x="0" y="145050"/>
                  </a:lnTo>
                  <a:cubicBezTo>
                    <a:pt x="0" y="106580"/>
                    <a:pt x="15282" y="69686"/>
                    <a:pt x="42484" y="42484"/>
                  </a:cubicBezTo>
                  <a:cubicBezTo>
                    <a:pt x="69686" y="15282"/>
                    <a:pt x="106580" y="0"/>
                    <a:pt x="145050" y="0"/>
                  </a:cubicBezTo>
                  <a:close/>
                </a:path>
              </a:pathLst>
            </a:custGeom>
            <a:solidFill>
              <a:srgbClr val="151319"/>
            </a:solidFill>
          </p:spPr>
        </p:sp>
        <p:sp>
          <p:nvSpPr>
            <p:cNvPr id="6" name="TextBox 6"/>
            <p:cNvSpPr txBox="1"/>
            <p:nvPr/>
          </p:nvSpPr>
          <p:spPr>
            <a:xfrm>
              <a:off x="0" y="-9525"/>
              <a:ext cx="716926" cy="863718"/>
            </a:xfrm>
            <a:prstGeom prst="rect">
              <a:avLst/>
            </a:prstGeom>
          </p:spPr>
          <p:txBody>
            <a:bodyPr lIns="50800" tIns="50800" rIns="50800" bIns="50800" rtlCol="0" anchor="ctr"/>
            <a:lstStyle/>
            <a:p>
              <a:pPr algn="ctr">
                <a:lnSpc>
                  <a:spcPts val="2268"/>
                </a:lnSpc>
              </a:pPr>
              <a:endParaRPr/>
            </a:p>
          </p:txBody>
        </p:sp>
      </p:grpSp>
      <p:sp>
        <p:nvSpPr>
          <p:cNvPr id="7" name="Freeform 7"/>
          <p:cNvSpPr/>
          <p:nvPr/>
        </p:nvSpPr>
        <p:spPr>
          <a:xfrm>
            <a:off x="4462094" y="4009516"/>
            <a:ext cx="3917834" cy="2365392"/>
          </a:xfrm>
          <a:custGeom>
            <a:avLst/>
            <a:gdLst/>
            <a:ahLst/>
            <a:cxnLst/>
            <a:rect l="l" t="t" r="r" b="b"/>
            <a:pathLst>
              <a:path w="3917834" h="2365392">
                <a:moveTo>
                  <a:pt x="0" y="0"/>
                </a:moveTo>
                <a:lnTo>
                  <a:pt x="3917834" y="0"/>
                </a:lnTo>
                <a:lnTo>
                  <a:pt x="3917834" y="2365393"/>
                </a:lnTo>
                <a:lnTo>
                  <a:pt x="0" y="2365393"/>
                </a:lnTo>
                <a:lnTo>
                  <a:pt x="0" y="0"/>
                </a:lnTo>
                <a:close/>
              </a:path>
            </a:pathLst>
          </a:custGeom>
          <a:blipFill>
            <a:blip r:embed="rId3"/>
            <a:stretch>
              <a:fillRect/>
            </a:stretch>
          </a:blipFill>
        </p:spPr>
      </p:sp>
      <p:grpSp>
        <p:nvGrpSpPr>
          <p:cNvPr id="8" name="Group 8"/>
          <p:cNvGrpSpPr/>
          <p:nvPr/>
        </p:nvGrpSpPr>
        <p:grpSpPr>
          <a:xfrm>
            <a:off x="7018889" y="6532300"/>
            <a:ext cx="3086100" cy="30861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2268"/>
                </a:lnSpc>
              </a:pPr>
              <a:endParaRPr/>
            </a:p>
          </p:txBody>
        </p:sp>
      </p:grpSp>
      <p:sp>
        <p:nvSpPr>
          <p:cNvPr id="11" name="TextBox 11"/>
          <p:cNvSpPr txBox="1"/>
          <p:nvPr/>
        </p:nvSpPr>
        <p:spPr>
          <a:xfrm>
            <a:off x="-266701" y="2707319"/>
            <a:ext cx="4728795"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Exotica, Agra: 49.69%</a:t>
            </a:r>
          </a:p>
        </p:txBody>
      </p:sp>
      <p:sp>
        <p:nvSpPr>
          <p:cNvPr id="12" name="TextBox 12"/>
          <p:cNvSpPr txBox="1"/>
          <p:nvPr/>
        </p:nvSpPr>
        <p:spPr>
          <a:xfrm>
            <a:off x="-266700" y="3014153"/>
            <a:ext cx="4343400"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a:t>
            </a:r>
            <a:r>
              <a:rPr lang="en-US" sz="1690" b="1" dirty="0" err="1">
                <a:solidFill>
                  <a:srgbClr val="000000"/>
                </a:solidFill>
                <a:latin typeface="Arimo Bold"/>
                <a:ea typeface="Arimo Bold"/>
                <a:cs typeface="Arimo Bold"/>
                <a:sym typeface="Arimo Bold"/>
              </a:rPr>
              <a:t>Blu</a:t>
            </a:r>
            <a:r>
              <a:rPr lang="en-US" sz="1690" b="1" dirty="0">
                <a:solidFill>
                  <a:srgbClr val="000000"/>
                </a:solidFill>
                <a:latin typeface="Arimo Bold"/>
                <a:ea typeface="Arimo Bold"/>
                <a:cs typeface="Arimo Bold"/>
                <a:sym typeface="Arimo Bold"/>
              </a:rPr>
              <a:t>, Agra: 50.03%</a:t>
            </a:r>
          </a:p>
        </p:txBody>
      </p:sp>
      <p:sp>
        <p:nvSpPr>
          <p:cNvPr id="13" name="TextBox 13"/>
          <p:cNvSpPr txBox="1"/>
          <p:nvPr/>
        </p:nvSpPr>
        <p:spPr>
          <a:xfrm>
            <a:off x="266700" y="3318953"/>
            <a:ext cx="4195393"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Grands, Bangalore: 33.50%</a:t>
            </a:r>
          </a:p>
        </p:txBody>
      </p:sp>
      <p:sp>
        <p:nvSpPr>
          <p:cNvPr id="14" name="TextBox 14"/>
          <p:cNvSpPr txBox="1"/>
          <p:nvPr/>
        </p:nvSpPr>
        <p:spPr>
          <a:xfrm>
            <a:off x="342900" y="3657091"/>
            <a:ext cx="4119193"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Exotica, Bangalore: 40.65%</a:t>
            </a:r>
          </a:p>
        </p:txBody>
      </p:sp>
      <p:sp>
        <p:nvSpPr>
          <p:cNvPr id="15" name="TextBox 15"/>
          <p:cNvSpPr txBox="1"/>
          <p:nvPr/>
        </p:nvSpPr>
        <p:spPr>
          <a:xfrm>
            <a:off x="0" y="3914264"/>
            <a:ext cx="4462093"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Bay, Bangalore: 49.80%</a:t>
            </a:r>
          </a:p>
        </p:txBody>
      </p:sp>
      <p:sp>
        <p:nvSpPr>
          <p:cNvPr id="16" name="TextBox 16"/>
          <p:cNvSpPr txBox="1"/>
          <p:nvPr/>
        </p:nvSpPr>
        <p:spPr>
          <a:xfrm>
            <a:off x="342900" y="4228591"/>
            <a:ext cx="3879211"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Palace, Bangalore: 39.93%</a:t>
            </a:r>
          </a:p>
        </p:txBody>
      </p:sp>
      <p:sp>
        <p:nvSpPr>
          <p:cNvPr id="17" name="TextBox 17"/>
          <p:cNvSpPr txBox="1"/>
          <p:nvPr/>
        </p:nvSpPr>
        <p:spPr>
          <a:xfrm>
            <a:off x="114300" y="4571491"/>
            <a:ext cx="4107811" cy="256480"/>
          </a:xfrm>
          <a:prstGeom prst="rect">
            <a:avLst/>
          </a:prstGeom>
        </p:spPr>
        <p:txBody>
          <a:bodyPr wrap="square" lIns="0" tIns="0" rIns="0" bIns="0" rtlCol="0" anchor="t">
            <a:spAutoFit/>
          </a:bodyPr>
          <a:lstStyle/>
          <a:p>
            <a:pPr marL="365040" lvl="1" indent="-182520" algn="ctr">
              <a:lnSpc>
                <a:spcPts val="2028"/>
              </a:lnSpc>
              <a:buFont typeface="Arial"/>
              <a:buChar char="•"/>
            </a:pPr>
            <a:r>
              <a:rPr lang="en-US" sz="1690" b="1" dirty="0">
                <a:solidFill>
                  <a:srgbClr val="000000"/>
                </a:solidFill>
                <a:latin typeface="Arimo Bold"/>
                <a:ea typeface="Arimo Bold"/>
                <a:cs typeface="Arimo Bold"/>
                <a:sym typeface="Arimo Bold"/>
              </a:rPr>
              <a:t>ITC Grands, Delhi: 49.39%</a:t>
            </a:r>
          </a:p>
        </p:txBody>
      </p:sp>
      <p:sp>
        <p:nvSpPr>
          <p:cNvPr id="18" name="TextBox 18"/>
          <p:cNvSpPr txBox="1"/>
          <p:nvPr/>
        </p:nvSpPr>
        <p:spPr>
          <a:xfrm>
            <a:off x="647700" y="4848225"/>
            <a:ext cx="3733800" cy="589905"/>
          </a:xfrm>
          <a:prstGeom prst="rect">
            <a:avLst/>
          </a:prstGeom>
        </p:spPr>
        <p:txBody>
          <a:bodyPr wrap="square" lIns="0" tIns="0" rIns="0" bIns="0" rtlCol="0" anchor="t">
            <a:spAutoFit/>
          </a:bodyPr>
          <a:lstStyle/>
          <a:p>
            <a:pPr marL="408219" lvl="1" indent="-204110" algn="ctr">
              <a:lnSpc>
                <a:spcPts val="2268"/>
              </a:lnSpc>
              <a:buFont typeface="Arial"/>
              <a:buChar char="•"/>
            </a:pPr>
            <a:r>
              <a:rPr lang="en-US" sz="1890" b="1" dirty="0">
                <a:solidFill>
                  <a:srgbClr val="000000"/>
                </a:solidFill>
                <a:latin typeface="Arimo Bold"/>
                <a:ea typeface="Arimo Bold"/>
                <a:cs typeface="Arimo Bold"/>
                <a:sym typeface="Arimo Bold"/>
              </a:rPr>
              <a:t>Total Occupancy Rate: 43.50%</a:t>
            </a:r>
          </a:p>
        </p:txBody>
      </p:sp>
      <p:sp>
        <p:nvSpPr>
          <p:cNvPr id="19" name="Freeform 19"/>
          <p:cNvSpPr/>
          <p:nvPr/>
        </p:nvSpPr>
        <p:spPr>
          <a:xfrm>
            <a:off x="4713973" y="6838441"/>
            <a:ext cx="4297928" cy="2788281"/>
          </a:xfrm>
          <a:custGeom>
            <a:avLst/>
            <a:gdLst/>
            <a:ahLst/>
            <a:cxnLst/>
            <a:rect l="l" t="t" r="r" b="b"/>
            <a:pathLst>
              <a:path w="4297928" h="2788281">
                <a:moveTo>
                  <a:pt x="0" y="0"/>
                </a:moveTo>
                <a:lnTo>
                  <a:pt x="4297928" y="0"/>
                </a:lnTo>
                <a:lnTo>
                  <a:pt x="4297928" y="2788281"/>
                </a:lnTo>
                <a:lnTo>
                  <a:pt x="0" y="2788281"/>
                </a:lnTo>
                <a:lnTo>
                  <a:pt x="0" y="0"/>
                </a:lnTo>
                <a:close/>
              </a:path>
            </a:pathLst>
          </a:custGeom>
          <a:blipFill>
            <a:blip r:embed="rId4"/>
            <a:stretch>
              <a:fillRect/>
            </a:stretch>
          </a:blipFill>
        </p:spPr>
      </p:sp>
      <p:sp>
        <p:nvSpPr>
          <p:cNvPr id="20" name="TextBox 20"/>
          <p:cNvSpPr txBox="1"/>
          <p:nvPr/>
        </p:nvSpPr>
        <p:spPr>
          <a:xfrm>
            <a:off x="723900" y="6738062"/>
            <a:ext cx="3738194" cy="2693045"/>
          </a:xfrm>
          <a:prstGeom prst="rect">
            <a:avLst/>
          </a:prstGeom>
        </p:spPr>
        <p:txBody>
          <a:bodyPr wrap="square" lIns="0" tIns="0" rIns="0" bIns="0" rtlCol="0" anchor="t">
            <a:spAutoFit/>
          </a:bodyPr>
          <a:lstStyle/>
          <a:p>
            <a:pPr algn="ctr">
              <a:lnSpc>
                <a:spcPts val="1487"/>
              </a:lnSpc>
              <a:spcBef>
                <a:spcPct val="0"/>
              </a:spcBef>
            </a:pPr>
            <a:r>
              <a:rPr lang="en-US" sz="1239" dirty="0">
                <a:solidFill>
                  <a:srgbClr val="B58948"/>
                </a:solidFill>
                <a:latin typeface="Arimo"/>
                <a:ea typeface="Arimo"/>
                <a:cs typeface="Arimo"/>
                <a:sym typeface="Arimo"/>
              </a:rPr>
              <a:t>Insights</a:t>
            </a:r>
            <a:r>
              <a:rPr lang="en-US" sz="1239" dirty="0">
                <a:solidFill>
                  <a:srgbClr val="000000"/>
                </a:solidFill>
                <a:latin typeface="Arimo"/>
                <a:ea typeface="Arimo"/>
                <a:cs typeface="Arimo"/>
                <a:sym typeface="Arimo"/>
              </a:rPr>
              <a:t>:</a:t>
            </a:r>
          </a:p>
          <a:p>
            <a:pPr algn="ctr">
              <a:lnSpc>
                <a:spcPts val="1487"/>
              </a:lnSpc>
              <a:spcBef>
                <a:spcPct val="0"/>
              </a:spcBef>
            </a:pPr>
            <a:r>
              <a:rPr lang="en-US" sz="1239" dirty="0">
                <a:solidFill>
                  <a:srgbClr val="000000"/>
                </a:solidFill>
                <a:latin typeface="Arimo"/>
                <a:ea typeface="Arimo"/>
                <a:cs typeface="Arimo"/>
                <a:sym typeface="Arimo"/>
              </a:rPr>
              <a:t>This analysis highlights the performance of various ITC properties based on their occupancy rates. Properties like ITC </a:t>
            </a:r>
            <a:r>
              <a:rPr lang="en-US" sz="1239" dirty="0" err="1">
                <a:solidFill>
                  <a:srgbClr val="000000"/>
                </a:solidFill>
                <a:latin typeface="Arimo"/>
                <a:ea typeface="Arimo"/>
                <a:cs typeface="Arimo"/>
                <a:sym typeface="Arimo"/>
              </a:rPr>
              <a:t>Blu</a:t>
            </a:r>
            <a:r>
              <a:rPr lang="en-US" sz="1239" dirty="0">
                <a:solidFill>
                  <a:srgbClr val="000000"/>
                </a:solidFill>
                <a:latin typeface="Arimo"/>
                <a:ea typeface="Arimo"/>
                <a:cs typeface="Arimo"/>
                <a:sym typeface="Arimo"/>
              </a:rPr>
              <a:t>, Agra and ITC Bay, Bangalore show strong occupancy rates, suggesting effective management and high demand. In contrast, properties such as ITC Grands, Bangalore and ITC Palace, Bangalore reveal lower occupancy, indicating areas for improvement. City-wise trends show Agra performing consistently well, while Bangalore reflects mixed results. This data allows property managers to identify trends, address underperformance, and implement targeted strategies to improve occupancy and overall efficiency</a:t>
            </a:r>
          </a:p>
        </p:txBody>
      </p:sp>
    </p:spTree>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TotalTime>
  <Words>817</Words>
  <Application>Microsoft Office PowerPoint</Application>
  <PresentationFormat>Custom</PresentationFormat>
  <Paragraphs>75</Paragraphs>
  <Slides>17</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Trebuchet MS</vt:lpstr>
      <vt:lpstr>Roca Two</vt:lpstr>
      <vt:lpstr>Arimo Bold</vt:lpstr>
      <vt:lpstr>Calibri</vt:lpstr>
      <vt:lpstr>Canva Sans 1 Bold</vt:lpstr>
      <vt:lpstr>Canva Sans 2 Bold</vt:lpstr>
      <vt:lpstr>Wingdings 3</vt:lpstr>
      <vt:lpstr>Arial</vt:lpstr>
      <vt:lpstr>Arimo</vt:lpstr>
      <vt:lpstr>Canva Sans 2</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Modern Hotel Ad Instagram Post</dc:title>
  <dc:creator>user</dc:creator>
  <cp:lastModifiedBy>user</cp:lastModifiedBy>
  <cp:revision>10</cp:revision>
  <dcterms:created xsi:type="dcterms:W3CDTF">2006-08-16T00:00:00Z</dcterms:created>
  <dcterms:modified xsi:type="dcterms:W3CDTF">2025-02-22T06:36:31Z</dcterms:modified>
  <dc:identifier>DAGftu0D6x4</dc:identifier>
</cp:coreProperties>
</file>